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89" r:id="rId18"/>
    <p:sldId id="272" r:id="rId19"/>
    <p:sldId id="273" r:id="rId20"/>
    <p:sldId id="274" r:id="rId21"/>
    <p:sldId id="275" r:id="rId22"/>
    <p:sldId id="276" r:id="rId23"/>
    <p:sldId id="277" r:id="rId24"/>
    <p:sldId id="278" r:id="rId25"/>
    <p:sldId id="290" r:id="rId26"/>
    <p:sldId id="279" r:id="rId27"/>
    <p:sldId id="280" r:id="rId28"/>
    <p:sldId id="281" r:id="rId29"/>
    <p:sldId id="282" r:id="rId30"/>
    <p:sldId id="283" r:id="rId31"/>
    <p:sldId id="284" r:id="rId32"/>
    <p:sldId id="285" r:id="rId33"/>
    <p:sldId id="286" r:id="rId34"/>
    <p:sldId id="287" r:id="rId35"/>
    <p:sldId id="288"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387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127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slide" Target="../slides/slide23.xml"/><Relationship Id="rId3" Type="http://schemas.openxmlformats.org/officeDocument/2006/relationships/image" Target="../media/image4.png"/><Relationship Id="rId7" Type="http://schemas.openxmlformats.org/officeDocument/2006/relationships/slide" Target="../slides/slide6.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d521041e46103c3b205eaf#tid=68da2f9666391f0009f9652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84464" y="4142232"/>
            <a:ext cx="3419856" cy="896112"/>
          </a:xfrm>
          <a:prstGeom prst="rect">
            <a:avLst/>
          </a:prstGeom>
        </p:spPr>
      </p:pic>
      <p:sp>
        <p:nvSpPr>
          <p:cNvPr id="4" name="MasterShapeName"/>
          <p:cNvSpPr/>
          <p:nvPr/>
        </p:nvSpPr>
        <p:spPr>
          <a:xfrm>
            <a:off x="8284464" y="4142232"/>
            <a:ext cx="3419856" cy="896112"/>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896112"/>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2953512"/>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5257800"/>
            <a:ext cx="768096" cy="768096"/>
          </a:xfrm>
          <a:prstGeom prst="rect">
            <a:avLst/>
          </a:prstGeom>
        </p:spPr>
      </p:pic>
      <p:sp>
        <p:nvSpPr>
          <p:cNvPr id="7" name="MasterShapeName"/>
          <p:cNvSpPr/>
          <p:nvPr/>
        </p:nvSpPr>
        <p:spPr>
          <a:xfrm>
            <a:off x="5504688" y="89611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295351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5257800"/>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aea9b5017&amp;color=RGB(0,96,96)">
            <a:hlinkClick r:id="rId6" action="ppaction://hlinksldjump"/>
          </p:cNvPr>
          <p:cNvSpPr/>
          <p:nvPr/>
        </p:nvSpPr>
        <p:spPr>
          <a:xfrm>
            <a:off x="6803136" y="96926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1" name="MasterShapeName?linknodeid=f5b8d7bf0&amp;color=RGB(0,96,96)">
            <a:hlinkClick r:id="rId7" action="ppaction://hlinksldjump"/>
          </p:cNvPr>
          <p:cNvSpPr/>
          <p:nvPr/>
        </p:nvSpPr>
        <p:spPr>
          <a:xfrm>
            <a:off x="6803136" y="302666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题型诀</a:t>
            </a:r>
            <a:endParaRPr lang="en-US" sz="2400" dirty="0"/>
          </a:p>
        </p:txBody>
      </p:sp>
      <p:sp>
        <p:nvSpPr>
          <p:cNvPr id="12" name="MasterShapeName?linknodeid=08efe98e9&amp;color=RGB(0,96,96)">
            <a:hlinkClick r:id="rId8" action="ppaction://hlinksldjump"/>
          </p:cNvPr>
          <p:cNvSpPr/>
          <p:nvPr/>
        </p:nvSpPr>
        <p:spPr>
          <a:xfrm>
            <a:off x="6803136" y="5413248"/>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65.pn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67.png"/></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3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79.png"/></Relationships>
</file>

<file path=ppt/slides/_rels/slide3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81.png"/></Relationships>
</file>

<file path=ppt/slides/_rels/slide3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85.png"/><Relationship Id="rId4" Type="http://schemas.openxmlformats.org/officeDocument/2006/relationships/image" Target="../media/image84.png"/></Relationships>
</file>

<file path=ppt/slides/_rels/slide3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slide" Target="slide15.xml"/><Relationship Id="rId5" Type="http://schemas.openxmlformats.org/officeDocument/2006/relationships/slide" Target="slide10.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C_4_BD#a38c99559?vcp=1&amp;pid=f5b8d7bf0&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三角函数模型在圆周运动问题中的应用</a:t>
            </a:r>
            <a:endParaRPr lang="en-US" altLang="zh-CN" sz="2000" dirty="0"/>
          </a:p>
        </p:txBody>
      </p:sp>
      <mc:AlternateContent xmlns:mc="http://schemas.openxmlformats.org/markup-compatibility/2006" xmlns:a14="http://schemas.microsoft.com/office/drawing/2010/main">
        <mc:Choice Requires="a14">
          <p:sp>
            <p:nvSpPr>
              <p:cNvPr id="3" name="QC_5_BD.16_1#ffcbd11e8?vaa=1&amp;vcp=1&amp;vop=1&amp;pid=a38c99559&amp;color=0,55,96&amp;vtp=1&amp;bbb=1&amp;hb=1"/>
              <p:cNvSpPr/>
              <p:nvPr/>
            </p:nvSpPr>
            <p:spPr>
              <a:xfrm>
                <a:off x="502920" y="1225895"/>
                <a:ext cx="10570464" cy="16764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水车在古代是进行灌溉引水的工具,是人类的一项古老的发明,也是人类利用自然和改造自然的象征</a:t>
                </a:r>
                <a:r>
                  <a:rPr lang="en-US" altLang="zh-CN" sz="1800" b="0" i="0">
                    <a:solidFill>
                      <a:srgbClr val="003760"/>
                    </a:solidFill>
                    <a:latin typeface="Times New Roman" pitchFamily="34" charset="0"/>
                    <a:ea typeface="微软雅黑" pitchFamily="34" charset="-122"/>
                    <a:cs typeface="Times New Roman" pitchFamily="34" charset="-120"/>
                  </a:rPr>
                  <a:t>.如</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图是一个半径为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𝑅</m:t>
                    </m:r>
                  </m:oMath>
                </a14:m>
                <a:r>
                  <a:rPr lang="en-US" altLang="zh-CN" sz="1800" b="0" i="0" dirty="0">
                    <a:solidFill>
                      <a:srgbClr val="003760"/>
                    </a:solidFill>
                    <a:latin typeface="Times New Roman" pitchFamily="34" charset="0"/>
                    <a:ea typeface="微软雅黑" pitchFamily="34" charset="-122"/>
                    <a:cs typeface="Times New Roman" pitchFamily="34" charset="-120"/>
                  </a:rPr>
                  <a:t>的水车,一个水斗从点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出发,沿圆周按逆时针方向匀速旋转,</a:t>
                </a:r>
                <a:r>
                  <a:rPr lang="en-US" altLang="zh-CN" sz="1800" b="0" i="0">
                    <a:solidFill>
                      <a:srgbClr val="003760"/>
                    </a:solidFill>
                    <a:latin typeface="Times New Roman" pitchFamily="34" charset="0"/>
                    <a:ea typeface="微软雅黑" pitchFamily="34" charset="-122"/>
                    <a:cs typeface="Times New Roman" pitchFamily="34" charset="-120"/>
                  </a:rPr>
                  <a:t>且旋转一周用时60</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秒</a:t>
                </a:r>
                <a:r>
                  <a:rPr lang="en-US" altLang="zh-CN" sz="1800" b="0" i="0" dirty="0">
                    <a:solidFill>
                      <a:srgbClr val="003760"/>
                    </a:solidFill>
                    <a:latin typeface="Times New Roman" pitchFamily="34" charset="0"/>
                    <a:ea typeface="微软雅黑" pitchFamily="34" charset="-122"/>
                    <a:cs typeface="Times New Roman" pitchFamily="34" charset="-120"/>
                  </a:rPr>
                  <a:t>.经过</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秒后,水斗旋转到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点,设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的坐标为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,其纵坐标满足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𝑅</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|&lt;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则下列叙述错误的是(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C_5_BD.16_1#ffcbd11e8?vaa=1&amp;vcp=1&amp;vop=1&amp;pid=a38c99559&amp;color=0,55,96&amp;vtp=1&amp;bbb=1&amp;hb=1"/>
              <p:cNvSpPr>
                <a:spLocks noRot="1" noChangeAspect="1" noMove="1" noResize="1" noEditPoints="1" noAdjustHandles="1" noChangeArrowheads="1" noChangeShapeType="1" noTextEdit="1"/>
              </p:cNvSpPr>
              <p:nvPr/>
            </p:nvSpPr>
            <p:spPr>
              <a:xfrm>
                <a:off x="502920" y="1225895"/>
                <a:ext cx="10570464" cy="1676400"/>
              </a:xfrm>
              <a:prstGeom prst="rect">
                <a:avLst/>
              </a:prstGeom>
              <a:blipFill>
                <a:blip r:embed="rId3"/>
                <a:stretch>
                  <a:fillRect l="-1384" r="-461" b="-5091"/>
                </a:stretch>
              </a:blipFill>
              <a:ln/>
            </p:spPr>
            <p:txBody>
              <a:bodyPr/>
              <a:lstStyle/>
              <a:p>
                <a:r>
                  <a:rPr lang="zh-CN" altLang="en-US">
                    <a:noFill/>
                  </a:rPr>
                  <a:t> </a:t>
                </a:r>
              </a:p>
            </p:txBody>
          </p:sp>
        </mc:Fallback>
      </mc:AlternateContent>
      <p:pic>
        <p:nvPicPr>
          <p:cNvPr id="5" name="QC_5_BD.16_2#ffcbd11e8?vaa=1&amp;vcp=1&amp;vop=1&amp;pid=a38c99559&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48072" y="3029867"/>
            <a:ext cx="1289304"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5_BD.16_3#ffcbd11e8.choices?vaa=1&amp;vcp=1&amp;vop=1&amp;pid=a38c99559&amp;color=0,55,96&amp;vtp=1&amp;bbb=1"/>
              <p:cNvSpPr/>
              <p:nvPr/>
            </p:nvSpPr>
            <p:spPr>
              <a:xfrm>
                <a:off x="502920" y="4503067"/>
                <a:ext cx="10570464" cy="936435"/>
              </a:xfrm>
              <a:prstGeom prst="rect">
                <a:avLst/>
              </a:prstGeom>
              <a:noFill/>
              <a:ln/>
            </p:spPr>
            <p:txBody>
              <a:bodyPr wrap="none" lIns="0" tIns="0" rIns="0" bIns="0" rtlCol="0" anchor="t"/>
              <a:lstStyle/>
              <a:p>
                <a:pPr latinLnBrk="1">
                  <a:lnSpc>
                    <a:spcPts val="44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𝑅</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∈[35,55]</m:t>
                    </m:r>
                  </m:oMath>
                </a14:m>
                <a:r>
                  <a:rPr lang="en-US" altLang="zh-CN" sz="1800" b="0" i="0" dirty="0">
                    <a:solidFill>
                      <a:srgbClr val="003760"/>
                    </a:solidFill>
                    <a:latin typeface="Times New Roman" pitchFamily="34" charset="0"/>
                    <a:ea typeface="微软雅黑" pitchFamily="34" charset="-122"/>
                    <a:cs typeface="Times New Roman" pitchFamily="34" charset="-120"/>
                  </a:rPr>
                  <a:t>时,点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轴的距离的最大值为6</a:t>
                </a:r>
                <a:endParaRPr lang="en-US" altLang="zh-CN" sz="1800" dirty="0"/>
              </a:p>
              <a:p>
                <a:pPr latinLnBrk="1">
                  <a:lnSpc>
                    <a:spcPts val="34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∈[10,25]</m:t>
                    </m:r>
                  </m:oMath>
                </a14:m>
                <a:r>
                  <a:rPr lang="en-US" altLang="zh-CN" sz="1800" b="0" i="0" dirty="0">
                    <a:solidFill>
                      <a:srgbClr val="003760"/>
                    </a:solidFill>
                    <a:latin typeface="Times New Roman" pitchFamily="34" charset="0"/>
                    <a:ea typeface="微软雅黑" pitchFamily="34" charset="-122"/>
                    <a:cs typeface="Times New Roman" pitchFamily="34" charset="-120"/>
                  </a:rPr>
                  <a:t>时,函数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a:solidFill>
                      <a:srgbClr val="003760"/>
                    </a:solidFill>
                    <a:latin typeface="Times New Roman" pitchFamily="34" charset="0"/>
                    <a:ea typeface="微软雅黑" pitchFamily="34" charset="-122"/>
                    <a:cs typeface="Times New Roman" pitchFamily="34" charset="-120"/>
                  </a:rPr>
                  <a:t>单调递减</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=20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𝑃𝐴</m:t>
                    </m:r>
                    <m:r>
                      <a:rPr lang="en-US" altLang="zh-CN" sz="1800" b="0" i="0">
                        <a:solidFill>
                          <a:srgbClr val="003760"/>
                        </a:solidFill>
                        <a:latin typeface="Cambria Math" pitchFamily="34" charset="0"/>
                        <a:ea typeface="Cambria Math" pitchFamily="34" charset="-122"/>
                        <a:cs typeface="Cambria Math" pitchFamily="34" charset="-120"/>
                      </a:rPr>
                      <m:t>|=6</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6" name="QC_5_BD.16_3#ffcbd11e8.choices?vaa=1&amp;vcp=1&amp;vop=1&amp;pid=a38c99559&amp;color=0,55,96&amp;vtp=1&amp;bbb=1"/>
              <p:cNvSpPr>
                <a:spLocks noRot="1" noChangeAspect="1" noMove="1" noResize="1" noEditPoints="1" noAdjustHandles="1" noChangeArrowheads="1" noChangeShapeType="1" noTextEdit="1"/>
              </p:cNvSpPr>
              <p:nvPr/>
            </p:nvSpPr>
            <p:spPr>
              <a:xfrm>
                <a:off x="502920" y="4503067"/>
                <a:ext cx="10570464" cy="936435"/>
              </a:xfrm>
              <a:prstGeom prst="rect">
                <a:avLst/>
              </a:prstGeom>
              <a:blipFill>
                <a:blip r:embed="rId5"/>
                <a:stretch>
                  <a:fillRect l="-1384" b="-15686"/>
                </a:stretch>
              </a:blipFill>
              <a:ln/>
            </p:spPr>
            <p:txBody>
              <a:bodyPr/>
              <a:lstStyle/>
              <a:p>
                <a:r>
                  <a:rPr lang="zh-CN" altLang="en-US">
                    <a:noFill/>
                  </a:rPr>
                  <a:t> </a:t>
                </a:r>
              </a:p>
            </p:txBody>
          </p:sp>
        </mc:Fallback>
      </mc:AlternateContent>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8_1#ffcbd11e8?vaa=1&amp;vcp=1&amp;vop=1&amp;pid=a38c99559&amp;color=0,55,96&amp;vtp=1&amp;bt=1&amp;bbb=1&amp;hb=1"/>
              <p:cNvSpPr/>
              <p:nvPr/>
            </p:nvSpPr>
            <p:spPr>
              <a:xfrm>
                <a:off x="502920" y="1162449"/>
                <a:ext cx="10570464" cy="3365500"/>
              </a:xfrm>
              <a:prstGeom prst="rect">
                <a:avLst/>
              </a:prstGeom>
              <a:noFill/>
              <a:ln/>
            </p:spPr>
            <p:txBody>
              <a:bodyPr wrap="none" lIns="0" tIns="0" rIns="0" bIns="0" rtlCol="0" anchor="t"/>
              <a:lstStyle/>
              <a:p>
                <a:pPr algn="l" latinLnBrk="1">
                  <a:lnSpc>
                    <a:spcPts val="4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𝑅</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=60=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.由初始位置点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可得</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−3=6</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,故A正确;</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∈[35,55]</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轴的距离的最大值为6,故B正确;</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∈[10,25]</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不单调,故C不正确;</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=20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的纵坐标为6,横坐标为</a:t>
                </a:r>
                <a:r>
                  <a:rPr lang="en-US" altLang="zh-CN" sz="1800" b="0" i="0">
                    <a:solidFill>
                      <a:srgbClr val="003760"/>
                    </a:solidFill>
                    <a:latin typeface="Times New Roman" pitchFamily="34" charset="0"/>
                    <a:ea typeface="微软雅黑" pitchFamily="34" charset="-122"/>
                    <a:cs typeface="Times New Roman" pitchFamily="34" charset="-120"/>
                  </a:rPr>
                  <a:t>0,</a:t>
                </a:r>
              </a:p>
              <a:p>
                <a:pPr latinLnBrk="1">
                  <a:lnSpc>
                    <a:spcPts val="49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𝑃𝐴</m:t>
                    </m:r>
                    <m:r>
                      <a:rPr lang="en-US" altLang="zh-CN" b="0" i="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(0−3</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+(6+3</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e>
                    </m:rad>
                    <m:r>
                      <a:rPr lang="en-US" altLang="zh-CN" b="0" i="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27+81</m:t>
                        </m:r>
                      </m:e>
                    </m:rad>
                    <m:r>
                      <a:rPr lang="en-US" altLang="zh-CN" b="0" i="0">
                        <a:solidFill>
                          <a:srgbClr val="003760"/>
                        </a:solidFill>
                        <a:latin typeface="Cambria Math" pitchFamily="34" charset="0"/>
                        <a:ea typeface="Cambria Math" pitchFamily="34" charset="-122"/>
                        <a:cs typeface="Cambria Math" pitchFamily="34" charset="-120"/>
                      </a:rPr>
                      <m:t>=6</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,故D正确.</a:t>
                </a:r>
                <a:endParaRPr lang="en-US" altLang="zh-CN" dirty="0"/>
              </a:p>
            </p:txBody>
          </p:sp>
        </mc:Choice>
        <mc:Fallback xmlns="">
          <p:sp>
            <p:nvSpPr>
              <p:cNvPr id="2" name="QC_5_AS.18_1#ffcbd11e8?vaa=1&amp;vcp=1&amp;vop=1&amp;pid=a38c99559&amp;color=0,55,96&amp;vtp=1&amp;bt=1&amp;bbb=1&amp;hb=1"/>
              <p:cNvSpPr>
                <a:spLocks noRot="1" noChangeAspect="1" noMove="1" noResize="1" noEditPoints="1" noAdjustHandles="1" noChangeArrowheads="1" noChangeShapeType="1" noTextEdit="1"/>
              </p:cNvSpPr>
              <p:nvPr/>
            </p:nvSpPr>
            <p:spPr>
              <a:xfrm>
                <a:off x="502920" y="1162449"/>
                <a:ext cx="10570464" cy="3365500"/>
              </a:xfrm>
              <a:prstGeom prst="rect">
                <a:avLst/>
              </a:prstGeom>
              <a:blipFill>
                <a:blip r:embed="rId3"/>
                <a:stretch>
                  <a:fillRect l="-1384" b="-1087"/>
                </a:stretch>
              </a:blipFill>
              <a:ln/>
            </p:spPr>
            <p:txBody>
              <a:bodyPr/>
              <a:lstStyle/>
              <a:p>
                <a:r>
                  <a:rPr lang="zh-CN" altLang="en-US">
                    <a:noFill/>
                  </a:rPr>
                  <a:t> </a:t>
                </a:r>
              </a:p>
            </p:txBody>
          </p:sp>
        </mc:Fallback>
      </mc:AlternateContent>
      <p:sp>
        <p:nvSpPr>
          <p:cNvPr id="3" name="QC_5_AN.20_1#ffcbd11e8?vaa=1&amp;vcp=1&amp;vop=1&amp;pid=a38c99559&amp;color=0,55,96&amp;vtp=1&amp;bbb=1"/>
          <p:cNvSpPr/>
          <p:nvPr/>
        </p:nvSpPr>
        <p:spPr>
          <a:xfrm>
            <a:off x="502920" y="4539061"/>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p>
        </p:txBody>
      </p:sp>
      <p:sp>
        <p:nvSpPr>
          <p:cNvPr id="4" name="QC_5_EX.21_1#ffcbd11e8?vaa=1&amp;vcp=1&amp;vop=1&amp;pid=a38c99559&amp;color=0,55,96&amp;vtp=1&amp;bbb=1&amp;hb=1"/>
          <p:cNvSpPr/>
          <p:nvPr/>
        </p:nvSpPr>
        <p:spPr>
          <a:xfrm>
            <a:off x="502920" y="4961336"/>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从实际背景中挖掘出重要数据是解决实际问题的关键.三角函数的应用</a:t>
            </a:r>
            <a:r>
              <a:rPr lang="en-US" altLang="zh-CN" sz="1800" b="0" i="0">
                <a:solidFill>
                  <a:srgbClr val="003760"/>
                </a:solidFill>
                <a:latin typeface="Times New Roman" pitchFamily="34" charset="0"/>
                <a:ea typeface="微软雅黑" pitchFamily="34" charset="-122"/>
                <a:cs typeface="Times New Roman" pitchFamily="34" charset="-120"/>
              </a:rPr>
              <a:t>，关键是抓住最</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值</a:t>
            </a:r>
            <a:r>
              <a:rPr lang="en-US" altLang="zh-CN" b="0" i="0" dirty="0">
                <a:solidFill>
                  <a:srgbClr val="003760"/>
                </a:solidFill>
                <a:latin typeface="Times New Roman" pitchFamily="34" charset="0"/>
                <a:ea typeface="微软雅黑" pitchFamily="34" charset="-122"/>
                <a:cs typeface="Times New Roman" pitchFamily="34" charset="-120"/>
              </a:rPr>
              <a:t>、周期、最值点这几个重要的量.</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4">
                                            <p:bg/>
                                          </p:spTgt>
                                        </p:tgtEl>
                                        <p:attrNameLst>
                                          <p:attrName>style.visibility</p:attrName>
                                        </p:attrNameLst>
                                      </p:cBhvr>
                                      <p:to>
                                        <p:strVal val="visible"/>
                                      </p:to>
                                    </p:set>
                                    <p:animEffect transition="in" filter="fade">
                                      <p:cBhvr>
                                        <p:cTn id="56" dur="500"/>
                                        <p:tgtEl>
                                          <p:spTgt spid="4">
                                            <p:bg/>
                                          </p:spTgt>
                                        </p:tgtEl>
                                      </p:cBhvr>
                                    </p:animEffect>
                                    <p:anim calcmode="lin" valueType="num">
                                      <p:cBhvr>
                                        <p:cTn id="57" dur="500" fill="hold"/>
                                        <p:tgtEl>
                                          <p:spTgt spid="4">
                                            <p:bg/>
                                          </p:spTgt>
                                        </p:tgtEl>
                                        <p:attrNameLst>
                                          <p:attrName>ppt_x</p:attrName>
                                        </p:attrNameLst>
                                      </p:cBhvr>
                                      <p:tavLst>
                                        <p:tav tm="0">
                                          <p:val>
                                            <p:strVal val="#ppt_x"/>
                                          </p:val>
                                        </p:tav>
                                        <p:tav tm="100000">
                                          <p:val>
                                            <p:strVal val="#ppt_x"/>
                                          </p:val>
                                        </p:tav>
                                      </p:tavLst>
                                    </p:anim>
                                    <p:anim calcmode="lin" valueType="num">
                                      <p:cBhvr>
                                        <p:cTn id="58" dur="500" fill="hold"/>
                                        <p:tgtEl>
                                          <p:spTgt spid="4">
                                            <p:bg/>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4">
                                            <p:txEl>
                                              <p:pRg st="0" end="0"/>
                                            </p:txEl>
                                          </p:spTgt>
                                        </p:tgtEl>
                                        <p:attrNameLst>
                                          <p:attrName>style.visibility</p:attrName>
                                        </p:attrNameLst>
                                      </p:cBhvr>
                                      <p:to>
                                        <p:strVal val="visible"/>
                                      </p:to>
                                    </p:set>
                                    <p:animEffect transition="in" filter="fade">
                                      <p:cBhvr>
                                        <p:cTn id="61" dur="500"/>
                                        <p:tgtEl>
                                          <p:spTgt spid="4">
                                            <p:txEl>
                                              <p:pRg st="0" end="0"/>
                                            </p:txEl>
                                          </p:spTgt>
                                        </p:tgtEl>
                                      </p:cBhvr>
                                    </p:animEffect>
                                    <p:anim calcmode="lin" valueType="num">
                                      <p:cBhvr>
                                        <p:cTn id="6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4">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4">
                                            <p:txEl>
                                              <p:pRg st="1" end="1"/>
                                            </p:txEl>
                                          </p:spTgt>
                                        </p:tgtEl>
                                        <p:attrNameLst>
                                          <p:attrName>style.visibility</p:attrName>
                                        </p:attrNameLst>
                                      </p:cBhvr>
                                      <p:to>
                                        <p:strVal val="visible"/>
                                      </p:to>
                                    </p:set>
                                    <p:animEffect transition="in" filter="fade">
                                      <p:cBhvr>
                                        <p:cTn id="66" dur="500"/>
                                        <p:tgtEl>
                                          <p:spTgt spid="4">
                                            <p:txEl>
                                              <p:pRg st="1" end="1"/>
                                            </p:txEl>
                                          </p:spTgt>
                                        </p:tgtEl>
                                      </p:cBhvr>
                                    </p:animEffect>
                                    <p:anim calcmode="lin" valueType="num">
                                      <p:cBhvr>
                                        <p:cTn id="6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68"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C_5_BD.21_1#e78f59704?htil=2&amp;vaa=1&amp;vcp=1&amp;vop=1&amp;pid=a38c99559&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42832" y="1924735"/>
            <a:ext cx="1559982" cy="1230503"/>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5_BD.21_2#e78f59704?htil=2&amp;vaa=1&amp;vcp=1&amp;vop=1&amp;pid=a38c99559&amp;color=0,55,96&amp;vtp=1&amp;bt=1&amp;bbb=1&amp;hb=1&amp;hs=1"/>
              <p:cNvSpPr/>
              <p:nvPr/>
            </p:nvSpPr>
            <p:spPr>
              <a:xfrm>
                <a:off x="502920" y="1937434"/>
                <a:ext cx="8321040" cy="12528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[北京西城区2025高一期中]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为了研究钟表与三角函数的关系</a:t>
                </a:r>
                <a:r>
                  <a:rPr lang="en-US" altLang="zh-CN" sz="1800" b="0" i="0">
                    <a:solidFill>
                      <a:srgbClr val="003760"/>
                    </a:solidFill>
                    <a:latin typeface="Times New Roman" pitchFamily="34" charset="0"/>
                    <a:ea typeface="微软雅黑" pitchFamily="34" charset="-122"/>
                    <a:cs typeface="Times New Roman" pitchFamily="34" charset="-120"/>
                  </a:rPr>
                  <a:t>，建立如图所示的</a:t>
                </a:r>
              </a:p>
              <a:p>
                <a:pPr latinLnBrk="1">
                  <a:lnSpc>
                    <a:spcPts val="3800"/>
                  </a:lnSpc>
                </a:pPr>
                <a:r>
                  <a:rPr lang="en-US" altLang="zh-CN" sz="1800" b="0" i="0">
                    <a:solidFill>
                      <a:srgbClr val="003760"/>
                    </a:solidFill>
                    <a:latin typeface="Times New Roman" pitchFamily="34" charset="0"/>
                    <a:ea typeface="微软雅黑" pitchFamily="34" charset="-122"/>
                    <a:cs typeface="Times New Roman" pitchFamily="34" charset="-120"/>
                  </a:rPr>
                  <a:t>平面直角坐标系</a:t>
                </a:r>
                <a:r>
                  <a:rPr lang="en-US" altLang="zh-CN" sz="1800" b="0" i="0" dirty="0">
                    <a:solidFill>
                      <a:srgbClr val="003760"/>
                    </a:solidFill>
                    <a:latin typeface="Times New Roman" pitchFamily="34" charset="0"/>
                    <a:ea typeface="微软雅黑" pitchFamily="34" charset="-122"/>
                    <a:cs typeface="Times New Roman" pitchFamily="34" charset="-120"/>
                  </a:rPr>
                  <a:t>.设秒针针尖的位置为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,若初始位置为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𝑃</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,当秒针针尖从</a:t>
                </a:r>
              </a:p>
              <a:p>
                <a:pPr latinLnBrk="1">
                  <a:lnSpc>
                    <a:spcPts val="3100"/>
                  </a:lnSpc>
                </a:pP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𝑃</m:t>
                        </m:r>
                      </m:e>
                      <m:sub>
                        <m:r>
                          <a:rPr lang="en-US" altLang="zh-CN" b="0" i="0">
                            <a:solidFill>
                              <a:srgbClr val="003760"/>
                            </a:solidFill>
                            <a:latin typeface="Cambria Math" pitchFamily="34" charset="0"/>
                            <a:ea typeface="Cambria Math" pitchFamily="34" charset="-122"/>
                            <a:cs typeface="Cambria Math" pitchFamily="34" charset="-120"/>
                          </a:rPr>
                          <m:t>0</m:t>
                        </m:r>
                      </m:sub>
                    </m:sSub>
                  </m:oMath>
                </a14:m>
                <a:r>
                  <a:rPr lang="en-US" altLang="zh-CN" b="0" i="0" dirty="0">
                    <a:solidFill>
                      <a:srgbClr val="003760"/>
                    </a:solidFill>
                    <a:latin typeface="Times New Roman" pitchFamily="34" charset="0"/>
                    <a:ea typeface="微软雅黑" pitchFamily="34" charset="-122"/>
                    <a:cs typeface="Times New Roman" pitchFamily="34" charset="-120"/>
                  </a:rPr>
                  <a:t>（注：此时</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）正常开始走时，点</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oMath>
                </a14:m>
                <a:r>
                  <a:rPr lang="en-US" altLang="zh-CN" b="0" i="0" dirty="0">
                    <a:solidFill>
                      <a:srgbClr val="003760"/>
                    </a:solidFill>
                    <a:latin typeface="Times New Roman" pitchFamily="34" charset="0"/>
                    <a:ea typeface="微软雅黑" pitchFamily="34" charset="-122"/>
                    <a:cs typeface="Times New Roman" pitchFamily="34" charset="-120"/>
                  </a:rPr>
                  <a:t>的纵坐标</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oMath>
                </a14:m>
                <a:r>
                  <a:rPr lang="en-US" altLang="zh-CN" b="0" i="0" dirty="0">
                    <a:solidFill>
                      <a:srgbClr val="003760"/>
                    </a:solidFill>
                    <a:latin typeface="Times New Roman" pitchFamily="34" charset="0"/>
                    <a:ea typeface="微软雅黑" pitchFamily="34" charset="-122"/>
                    <a:cs typeface="Times New Roman" pitchFamily="34" charset="-120"/>
                  </a:rPr>
                  <a:t>与时间</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的函数关系式为(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5_BD.21_2#e78f59704?htil=2&amp;vaa=1&amp;vcp=1&amp;vop=1&amp;pid=a38c99559&amp;color=0,55,96&amp;vtp=1&amp;bt=1&amp;bbb=1&amp;hb=1&amp;hs=1"/>
              <p:cNvSpPr>
                <a:spLocks noRot="1" noChangeAspect="1" noMove="1" noResize="1" noEditPoints="1" noAdjustHandles="1" noChangeArrowheads="1" noChangeShapeType="1" noTextEdit="1"/>
              </p:cNvSpPr>
              <p:nvPr/>
            </p:nvSpPr>
            <p:spPr>
              <a:xfrm>
                <a:off x="502920" y="1937434"/>
                <a:ext cx="8321040" cy="1252855"/>
              </a:xfrm>
              <a:prstGeom prst="rect">
                <a:avLst/>
              </a:prstGeom>
              <a:blipFill>
                <a:blip r:embed="rId4"/>
                <a:stretch>
                  <a:fillRect l="-1758" r="-1758" b="-11220"/>
                </a:stretch>
              </a:blipFill>
              <a:ln/>
            </p:spPr>
            <p:txBody>
              <a:bodyPr/>
              <a:lstStyle/>
              <a:p>
                <a:r>
                  <a:rPr lang="zh-CN" altLang="en-US">
                    <a:noFill/>
                  </a:rPr>
                  <a:t> </a:t>
                </a:r>
              </a:p>
            </p:txBody>
          </p:sp>
        </mc:Fallback>
      </mc:AlternateContent>
      <p:sp>
        <p:nvSpPr>
          <p:cNvPr id="4" name="QC_5_AN.23_1#e78f59704.bracket?vaa=1&amp;vcp=1&amp;vop=1&amp;pid=a38c99559&amp;color=0,55,96&amp;vpa=4&amp;vtp=1"/>
          <p:cNvSpPr/>
          <p:nvPr/>
        </p:nvSpPr>
        <p:spPr>
          <a:xfrm>
            <a:off x="8185658" y="290923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5_BD.21_3#e78f59704.choices?vaa=1&amp;vcp=1&amp;vop=1&amp;pid=a38c99559&amp;color=0,55,96&amp;vtp=1&amp;bbb=1&amp;hs=1"/>
              <p:cNvSpPr/>
              <p:nvPr/>
            </p:nvSpPr>
            <p:spPr>
              <a:xfrm>
                <a:off x="502920" y="3190290"/>
                <a:ext cx="10570464" cy="501015"/>
              </a:xfrm>
              <a:prstGeom prst="rect">
                <a:avLst/>
              </a:prstGeom>
              <a:noFill/>
              <a:ln/>
            </p:spPr>
            <p:txBody>
              <a:bodyPr wrap="none" lIns="0" tIns="0" rIns="0" bIns="0" rtlCol="0" anchor="t"/>
              <a:lstStyle/>
              <a:p>
                <a:pPr latinLnBrk="1">
                  <a:lnSpc>
                    <a:spcPts val="4300"/>
                  </a:lnSpc>
                  <a:tabLst>
                    <a:tab pos="2556891" algn="l"/>
                    <a:tab pos="5291582" algn="l"/>
                    <a:tab pos="80262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60</m:t>
                        </m:r>
                      </m:den>
                    </m:f>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5_BD.21_3#e78f59704.choices?vaa=1&amp;vcp=1&amp;vop=1&amp;pid=a38c99559&amp;color=0,55,96&amp;vtp=1&amp;bbb=1&amp;hs=1"/>
              <p:cNvSpPr>
                <a:spLocks noRot="1" noChangeAspect="1" noMove="1" noResize="1" noEditPoints="1" noAdjustHandles="1" noChangeArrowheads="1" noChangeShapeType="1" noTextEdit="1"/>
              </p:cNvSpPr>
              <p:nvPr/>
            </p:nvSpPr>
            <p:spPr>
              <a:xfrm>
                <a:off x="502920" y="3190290"/>
                <a:ext cx="10570464" cy="501015"/>
              </a:xfrm>
              <a:prstGeom prst="rect">
                <a:avLst/>
              </a:prstGeom>
              <a:blipFill>
                <a:blip r:embed="rId5"/>
                <a:stretch>
                  <a:fillRect l="-1384" b="-156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5_AS.22_1#e78f59704?vaa=1&amp;vcp=1&amp;vop=1&amp;pid=a38c99559&amp;color=0,55,96&amp;vtp=1&amp;bbb=1&amp;hb=1"/>
              <p:cNvSpPr/>
              <p:nvPr/>
            </p:nvSpPr>
            <p:spPr>
              <a:xfrm>
                <a:off x="502920" y="3696575"/>
                <a:ext cx="10570464" cy="142494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由题意知，函数的最小正周期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=60</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60</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因为秒针按顺时针方向运动，</a:t>
                </a:r>
              </a:p>
              <a:p>
                <a:pPr latinLnBrk="1">
                  <a:lnSpc>
                    <a:spcPts val="3800"/>
                  </a:lnSpc>
                </a:pP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.设函数解析式为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.又当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时，初始位置为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𝑃</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a:t>
                </a:r>
              </a:p>
              <a:p>
                <a:pPr latinLnBrk="1">
                  <a:lnSpc>
                    <a:spcPts val="40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30</m:t>
                        </m:r>
                      </m:den>
                    </m:f>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6" name="QC_5_AS.22_1#e78f59704?vaa=1&amp;vcp=1&amp;vop=1&amp;pid=a38c99559&amp;color=0,55,96&amp;vtp=1&amp;bbb=1&amp;hb=1"/>
              <p:cNvSpPr>
                <a:spLocks noRot="1" noChangeAspect="1" noMove="1" noResize="1" noEditPoints="1" noAdjustHandles="1" noChangeArrowheads="1" noChangeShapeType="1" noTextEdit="1"/>
              </p:cNvSpPr>
              <p:nvPr/>
            </p:nvSpPr>
            <p:spPr>
              <a:xfrm>
                <a:off x="502920" y="3696575"/>
                <a:ext cx="10570464" cy="1424940"/>
              </a:xfrm>
              <a:prstGeom prst="rect">
                <a:avLst/>
              </a:prstGeom>
              <a:blipFill>
                <a:blip r:embed="rId6"/>
                <a:stretch>
                  <a:fillRect l="-1384" r="-3230" b="-59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25_1#3062eb11b?vcp=1&amp;vop=1&amp;pid=a38c99559&amp;color=0,55,96&amp;vtp=1&amp;bt=1&amp;bbb=1&amp;hb=1"/>
              <p:cNvSpPr/>
              <p:nvPr/>
            </p:nvSpPr>
            <p:spPr>
              <a:xfrm>
                <a:off x="502920" y="996112"/>
                <a:ext cx="10570464" cy="1524000"/>
              </a:xfrm>
              <a:prstGeom prst="rect">
                <a:avLst/>
              </a:prstGeom>
              <a:noFill/>
              <a:ln/>
            </p:spPr>
            <p:txBody>
              <a:bodyPr wrap="none" lIns="0" tIns="0" rIns="0" bIns="0" rtlCol="0" anchor="t"/>
              <a:lstStyle/>
              <a:p>
                <a:pPr algn="l" latinLnBrk="1">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2-2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筒车是我国古代发明的一种水利灌溉工具，因其经济又环保，至今还在农业生产中得到使用.如图</a:t>
                </a:r>
                <a:r>
                  <a:rPr lang="en-US" altLang="zh-CN" sz="1800" b="0" i="0">
                    <a:solidFill>
                      <a:srgbClr val="003760"/>
                    </a:solidFill>
                    <a:latin typeface="Times New Roman" pitchFamily="34" charset="0"/>
                    <a:ea typeface="微软雅黑" pitchFamily="34" charset="-122"/>
                    <a:cs typeface="Times New Roman" pitchFamily="34" charset="-120"/>
                  </a:rPr>
                  <a:t>，一</a:t>
                </a:r>
              </a:p>
              <a:p>
                <a:pPr latinLnBrk="1">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个半径为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的筒车按逆时针方向匀速旋转，且旋转一周大约用时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15</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800" b="0" i="0" dirty="0">
                    <a:solidFill>
                      <a:srgbClr val="003760"/>
                    </a:solidFill>
                    <a:latin typeface="Times New Roman" pitchFamily="34" charset="0"/>
                    <a:ea typeface="微软雅黑" pitchFamily="34" charset="-122"/>
                    <a:cs typeface="Times New Roman" pitchFamily="34" charset="-120"/>
                  </a:rPr>
                  <a:t>，其轴心</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（即圆心）距水面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.设</a:t>
                </a:r>
              </a:p>
              <a:p>
                <a:pPr latinLnBrk="1">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筒车上的某个盛水筒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到水面的距离为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m</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（在水面下</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为负数），若以盛水筒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刚浮出水面时开始计算时</a:t>
                </a: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间</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𝑑</m:t>
                    </m:r>
                  </m:oMath>
                </a14:m>
                <a:r>
                  <a:rPr lang="en-US" altLang="zh-CN" b="0" i="0" dirty="0">
                    <a:solidFill>
                      <a:srgbClr val="003760"/>
                    </a:solidFill>
                    <a:latin typeface="Times New Roman" pitchFamily="34" charset="0"/>
                    <a:ea typeface="微软雅黑" pitchFamily="34" charset="-122"/>
                    <a:cs typeface="Times New Roman" pitchFamily="34" charset="-120"/>
                  </a:rPr>
                  <a:t>与时间</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之间的关系为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𝑑</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𝐾</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O_5_BD.25_1#3062eb11b?vcp=1&amp;vop=1&amp;pid=a38c99559&amp;color=0,55,96&amp;vtp=1&amp;bt=1&amp;bbb=1&amp;hb=1"/>
              <p:cNvSpPr>
                <a:spLocks noRot="1" noChangeAspect="1" noMove="1" noResize="1" noEditPoints="1" noAdjustHandles="1" noChangeArrowheads="1" noChangeShapeType="1" noTextEdit="1"/>
              </p:cNvSpPr>
              <p:nvPr/>
            </p:nvSpPr>
            <p:spPr>
              <a:xfrm>
                <a:off x="502920" y="996112"/>
                <a:ext cx="10570464" cy="1524000"/>
              </a:xfrm>
              <a:prstGeom prst="rect">
                <a:avLst/>
              </a:prstGeom>
              <a:blipFill>
                <a:blip r:embed="rId3"/>
                <a:stretch>
                  <a:fillRect l="-1384" t="-800" r="-1326" b="-5600"/>
                </a:stretch>
              </a:blipFill>
              <a:ln/>
            </p:spPr>
            <p:txBody>
              <a:bodyPr/>
              <a:lstStyle/>
              <a:p>
                <a:r>
                  <a:rPr lang="zh-CN" altLang="en-US">
                    <a:noFill/>
                  </a:rPr>
                  <a:t> </a:t>
                </a:r>
              </a:p>
            </p:txBody>
          </p:sp>
        </mc:Fallback>
      </mc:AlternateContent>
      <p:pic>
        <p:nvPicPr>
          <p:cNvPr id="3" name="QO_5_BD.25_2#3062eb11b?vcp=1&amp;vop=1&amp;pid=a38c99559&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00600" y="2650033"/>
            <a:ext cx="1975104"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B_6_BD.26_1#5a59a01f5?vaa=1&amp;vcp=1&amp;vop=1&amp;pid=3062eb11b&amp;color=0,55,96&amp;vtp=1&amp;bbb=1"/>
              <p:cNvSpPr/>
              <p:nvPr/>
            </p:nvSpPr>
            <p:spPr>
              <a:xfrm>
                <a:off x="502920" y="4148632"/>
                <a:ext cx="10570464" cy="332105"/>
              </a:xfrm>
              <a:prstGeom prst="rect">
                <a:avLst/>
              </a:prstGeom>
              <a:noFill/>
              <a:ln/>
            </p:spPr>
            <p:txBody>
              <a:bodyPr wrap="none" lIns="0" tIns="0" rIns="0" bIns="0" rtlCol="0" anchor="t"/>
              <a:lstStyle/>
              <a:p>
                <a:pPr algn="l" latinLnBrk="1">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当盛水筒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第一次到达筒车的最高点时，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i="0">
                    <a:solidFill>
                      <a:srgbClr val="003760"/>
                    </a:solidFill>
                    <a:latin typeface="SimSun" pitchFamily="34" charset="0"/>
                    <a:ea typeface="SimSun" pitchFamily="34" charset="-122"/>
                    <a:cs typeface="SimSun" pitchFamily="34" charset="-120"/>
                  </a:rPr>
                  <a:t>___</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BD.26_1#5a59a01f5?vaa=1&amp;vcp=1&amp;vop=1&amp;pid=3062eb11b&amp;color=0,55,96&amp;vtp=1&amp;bbb=1"/>
              <p:cNvSpPr>
                <a:spLocks noRot="1" noChangeAspect="1" noMove="1" noResize="1" noEditPoints="1" noAdjustHandles="1" noChangeArrowheads="1" noChangeShapeType="1" noTextEdit="1"/>
              </p:cNvSpPr>
              <p:nvPr/>
            </p:nvSpPr>
            <p:spPr>
              <a:xfrm>
                <a:off x="502920" y="4148632"/>
                <a:ext cx="10570464" cy="332105"/>
              </a:xfrm>
              <a:prstGeom prst="rect">
                <a:avLst/>
              </a:prstGeom>
              <a:blipFill>
                <a:blip r:embed="rId5"/>
                <a:stretch>
                  <a:fillRect l="-1384" t="-12963" b="-42593"/>
                </a:stretch>
              </a:blipFill>
              <a:ln/>
            </p:spPr>
            <p:txBody>
              <a:bodyPr/>
              <a:lstStyle/>
              <a:p>
                <a:r>
                  <a:rPr lang="zh-CN" altLang="en-US">
                    <a:noFill/>
                  </a:rPr>
                  <a:t> </a:t>
                </a:r>
              </a:p>
            </p:txBody>
          </p:sp>
        </mc:Fallback>
      </mc:AlternateContent>
      <p:sp>
        <p:nvSpPr>
          <p:cNvPr id="5" name="QB_6_AN.28_1#5a59a01f5.blank?vaa=1&amp;vcp=1&amp;vop=1&amp;pid=3062eb11b&amp;color=0,55,96&amp;vpa=5&amp;vtp=1"/>
          <p:cNvSpPr/>
          <p:nvPr/>
        </p:nvSpPr>
        <p:spPr>
          <a:xfrm>
            <a:off x="5435346" y="4118342"/>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5</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6" name="QB_6_AS.27_1#5a59a01f5?vaa=1&amp;vcp=1&amp;vop=1&amp;pid=3062eb11b&amp;color=0,55,96&amp;vtp=1&amp;bbb=1&amp;hb=1"/>
              <p:cNvSpPr/>
              <p:nvPr/>
            </p:nvSpPr>
            <p:spPr>
              <a:xfrm>
                <a:off x="502920" y="4485879"/>
                <a:ext cx="10570464" cy="1514285"/>
              </a:xfrm>
              <a:prstGeom prst="rect">
                <a:avLst/>
              </a:prstGeom>
              <a:noFill/>
              <a:ln/>
            </p:spPr>
            <p:txBody>
              <a:bodyPr wrap="none" lIns="0" tIns="0" rIns="0" bIns="0" rtlCol="0" anchor="t"/>
              <a:lstStyle/>
              <a:p>
                <a:pPr algn="l" latinLnBrk="1">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因为轴心</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（即圆心）距水面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，圆的半径为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，所以当盛水筒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第一次到达筒车的最高点时，</a:t>
                </a:r>
              </a:p>
              <a:p>
                <a:pPr latinLnBrk="1">
                  <a:lnSpc>
                    <a:spcPts val="4200"/>
                  </a:lnSpc>
                </a:pPr>
                <a:r>
                  <a:rPr lang="en-US" altLang="zh-CN" sz="1800" b="0" i="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绕点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逆时针旋转了</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.因为点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绕点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逆时针旋转一周大约用时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15</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800" b="0" i="0" dirty="0">
                    <a:solidFill>
                      <a:srgbClr val="003760"/>
                    </a:solidFill>
                    <a:latin typeface="Times New Roman" pitchFamily="34" charset="0"/>
                    <a:ea typeface="微软雅黑" pitchFamily="34" charset="-122"/>
                    <a:cs typeface="Times New Roman" pitchFamily="34" charset="-120"/>
                  </a:rPr>
                  <a:t>，所以点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绕点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逆时针旋</a:t>
                </a:r>
              </a:p>
              <a:p>
                <a:pPr latinLnBrk="1">
                  <a:lnSpc>
                    <a:spcPts val="4700"/>
                  </a:lnSpc>
                </a:pPr>
                <a:r>
                  <a:rPr lang="en-US" altLang="zh-CN" b="0" i="0">
                    <a:solidFill>
                      <a:srgbClr val="003760"/>
                    </a:solidFill>
                    <a:latin typeface="Times New Roman" pitchFamily="34" charset="0"/>
                    <a:ea typeface="微软雅黑" pitchFamily="34" charset="-122"/>
                    <a:cs typeface="Times New Roman" pitchFamily="34" charset="-120"/>
                  </a:rPr>
                  <a:t>转速度为每秒</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15</m:t>
                        </m:r>
                      </m:den>
                    </m:f>
                  </m:oMath>
                </a14:m>
                <a:r>
                  <a:rPr lang="en-US" altLang="zh-CN" b="0" i="0" dirty="0">
                    <a:solidFill>
                      <a:srgbClr val="003760"/>
                    </a:solidFill>
                    <a:latin typeface="Times New Roman" pitchFamily="34" charset="0"/>
                    <a:ea typeface="微软雅黑" pitchFamily="34" charset="-122"/>
                    <a:cs typeface="Times New Roman" pitchFamily="34" charset="-120"/>
                  </a:rPr>
                  <a:t>，所以当盛水筒</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oMath>
                </a14:m>
                <a:r>
                  <a:rPr lang="en-US" altLang="zh-CN" b="0" i="0" dirty="0">
                    <a:solidFill>
                      <a:srgbClr val="003760"/>
                    </a:solidFill>
                    <a:latin typeface="Times New Roman" pitchFamily="34" charset="0"/>
                    <a:ea typeface="微软雅黑" pitchFamily="34" charset="-122"/>
                    <a:cs typeface="Times New Roman" pitchFamily="34" charset="-120"/>
                  </a:rPr>
                  <a:t>第一次到达筒车的最高点时，</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num>
                      <m:den>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15</m:t>
                            </m:r>
                          </m:den>
                        </m:f>
                      </m:den>
                    </m:f>
                    <m:r>
                      <a:rPr lang="en-US" altLang="zh-CN" b="0" i="0" smtClean="0">
                        <a:solidFill>
                          <a:srgbClr val="003760"/>
                        </a:solidFill>
                        <a:latin typeface="Cambria Math" pitchFamily="34" charset="0"/>
                        <a:ea typeface="Cambria Math" pitchFamily="34" charset="-122"/>
                        <a:cs typeface="Cambria Math" pitchFamily="34" charset="-120"/>
                      </a:rPr>
                      <m:t>=5(</m:t>
                    </m:r>
                    <m:r>
                      <m:rPr>
                        <m:sty m:val="p"/>
                      </m:rPr>
                      <a:rPr lang="en-US" altLang="zh-CN" b="0" i="0" smtClean="0">
                        <a:solidFill>
                          <a:srgbClr val="003760"/>
                        </a:solidFill>
                        <a:latin typeface="Cambria Math" pitchFamily="34" charset="0"/>
                        <a:ea typeface="Cambria Math" pitchFamily="34" charset="-122"/>
                        <a:cs typeface="Cambria Math" pitchFamily="34" charset="-120"/>
                      </a:rPr>
                      <m:t>s</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B_6_AS.27_1#5a59a01f5?vaa=1&amp;vcp=1&amp;vop=1&amp;pid=3062eb11b&amp;color=0,55,96&amp;vtp=1&amp;bbb=1&amp;hb=1"/>
              <p:cNvSpPr>
                <a:spLocks noRot="1" noChangeAspect="1" noMove="1" noResize="1" noEditPoints="1" noAdjustHandles="1" noChangeArrowheads="1" noChangeShapeType="1" noTextEdit="1"/>
              </p:cNvSpPr>
              <p:nvPr/>
            </p:nvSpPr>
            <p:spPr>
              <a:xfrm>
                <a:off x="502920" y="4485879"/>
                <a:ext cx="10570464" cy="1514285"/>
              </a:xfrm>
              <a:prstGeom prst="rect">
                <a:avLst/>
              </a:prstGeom>
              <a:blipFill>
                <a:blip r:embed="rId6"/>
                <a:stretch>
                  <a:fillRect l="-1384" t="-806" r="-2134" b="-8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anim calcmode="lin" valueType="num">
                                      <p:cBhvr>
                                        <p:cTn id="30" dur="500" fill="hold"/>
                                        <p:tgtEl>
                                          <p:spTgt spid="5">
                                            <p:bg/>
                                          </p:spTgt>
                                        </p:tgtEl>
                                        <p:attrNameLst>
                                          <p:attrName>ppt_x</p:attrName>
                                        </p:attrNameLst>
                                      </p:cBhvr>
                                      <p:tavLst>
                                        <p:tav tm="0">
                                          <p:val>
                                            <p:strVal val="#ppt_x"/>
                                          </p:val>
                                        </p:tav>
                                        <p:tav tm="100000">
                                          <p:val>
                                            <p:strVal val="#ppt_x"/>
                                          </p:val>
                                        </p:tav>
                                      </p:tavLst>
                                    </p:anim>
                                    <p:anim calcmode="lin" valueType="num">
                                      <p:cBhvr>
                                        <p:cTn id="31" dur="500" fill="hold"/>
                                        <p:tgtEl>
                                          <p:spTgt spid="5">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fade">
                                      <p:cBhvr>
                                        <p:cTn id="34" dur="500"/>
                                        <p:tgtEl>
                                          <p:spTgt spid="5">
                                            <p:txEl>
                                              <p:pRg st="0" end="0"/>
                                            </p:txEl>
                                          </p:spTgt>
                                        </p:tgtEl>
                                      </p:cBhvr>
                                    </p:animEffect>
                                    <p:anim calcmode="lin" valueType="num">
                                      <p:cBhvr>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30_1#aefb18e5b?vaa=1&amp;vcp=1&amp;vop=1&amp;pid=3062eb11b&amp;color=0,55,96&amp;vtp=1&amp;bt=1&amp;bbb=1"/>
              <p:cNvSpPr/>
              <p:nvPr/>
            </p:nvSpPr>
            <p:spPr>
              <a:xfrm>
                <a:off x="502920" y="1680482"/>
                <a:ext cx="10570464" cy="568071"/>
              </a:xfrm>
              <a:prstGeom prst="rect">
                <a:avLst/>
              </a:prstGeom>
              <a:noFill/>
              <a:ln/>
            </p:spPr>
            <p:txBody>
              <a:bodyPr wrap="none" lIns="0" tIns="0" rIns="0" bIns="0" rtlCol="0" anchor="t"/>
              <a:lstStyle/>
              <a:p>
                <a:pPr algn="l" latinLnBrk="1">
                  <a:lnSpc>
                    <a:spcPts val="53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盛水筒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到水面的距离</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关于旋转时间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的函数解析式为</a:t>
                </a:r>
                <a:r>
                  <a:rPr lang="en-US" altLang="zh-CN" sz="1800" i="0">
                    <a:solidFill>
                      <a:srgbClr val="003760"/>
                    </a:solidFill>
                    <a:latin typeface="SimSun" pitchFamily="34" charset="0"/>
                    <a:ea typeface="SimSun" pitchFamily="34" charset="-122"/>
                    <a:cs typeface="SimSun" pitchFamily="34" charset="-120"/>
                  </a:rPr>
                  <a:t>_</a:t>
                </a:r>
                <a:r>
                  <a:rPr lang="en-US" altLang="zh-CN" sz="295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dirty="0">
                    <a:solidFill>
                      <a:srgbClr val="003760"/>
                    </a:solidFill>
                    <a:latin typeface="SimSun" pitchFamily="34" charset="0"/>
                    <a:ea typeface="SimSun" pitchFamily="34" charset="-122"/>
                    <a:cs typeface="SimSun" pitchFamily="34" charset="-120"/>
                  </a:rPr>
                  <a:t>_____________________________</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30_1#aefb18e5b?vaa=1&amp;vcp=1&amp;vop=1&amp;pid=3062eb11b&amp;color=0,55,96&amp;vtp=1&amp;bt=1&amp;bbb=1"/>
              <p:cNvSpPr>
                <a:spLocks noRot="1" noChangeAspect="1" noMove="1" noResize="1" noEditPoints="1" noAdjustHandles="1" noChangeArrowheads="1" noChangeShapeType="1" noTextEdit="1"/>
              </p:cNvSpPr>
              <p:nvPr/>
            </p:nvSpPr>
            <p:spPr>
              <a:xfrm>
                <a:off x="502920" y="1680482"/>
                <a:ext cx="10570464" cy="568071"/>
              </a:xfrm>
              <a:prstGeom prst="rect">
                <a:avLst/>
              </a:prstGeom>
              <a:blipFill>
                <a:blip r:embed="rId3"/>
                <a:stretch>
                  <a:fillRect l="-1384" b="-2365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32_1#aefb18e5b.blank?vaa=1&amp;vcp=1&amp;vop=1&amp;pid=3062eb11b&amp;color=0,55,96&amp;vpa=6&amp;vtp=1&amp;bbb=1&amp;rh=34.09"/>
              <p:cNvSpPr/>
              <p:nvPr/>
            </p:nvSpPr>
            <p:spPr>
              <a:xfrm>
                <a:off x="6534786" y="1759666"/>
                <a:ext cx="3333115" cy="432943"/>
              </a:xfrm>
              <a:prstGeom prst="rect">
                <a:avLst/>
              </a:prstGeom>
              <a:noFill/>
              <a:ln/>
            </p:spPr>
            <p:txBody>
              <a:bodyPr wrap="none" lIns="0" tIns="0" rIns="0" bIns="0" rtlCol="0" anchor="t"/>
              <a:lstStyle/>
              <a:p>
                <a:pPr algn="ctr" latinLnBrk="1">
                  <a:lnSpc>
                    <a:spcPts val="3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𝑑</m:t>
                    </m:r>
                    <m:r>
                      <a:rPr lang="en-US" altLang="zh-CN" sz="2000" b="0" i="0" smtClean="0">
                        <a:solidFill>
                          <a:srgbClr val="6161F4"/>
                        </a:solidFill>
                        <a:latin typeface="Cambria Math" pitchFamily="34" charset="0"/>
                        <a:ea typeface="Cambria Math" pitchFamily="34" charset="-122"/>
                        <a:cs typeface="Cambria Math" pitchFamily="34" charset="-120"/>
                      </a:rPr>
                      <m:t>=4</m:t>
                    </m:r>
                    <m:r>
                      <m:rPr>
                        <m:sty m:val="p"/>
                      </m:rPr>
                      <a:rPr lang="en-US" altLang="zh-CN" sz="2000" b="0" i="0" smtClean="0">
                        <a:solidFill>
                          <a:srgbClr val="6161F4"/>
                        </a:solidFill>
                        <a:latin typeface="Cambria Math" pitchFamily="34" charset="0"/>
                        <a:ea typeface="Cambria Math" pitchFamily="34" charset="-122"/>
                        <a:cs typeface="Cambria Math" pitchFamily="34" charset="-120"/>
                      </a:rPr>
                      <m:t>sin</m:t>
                    </m:r>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2</m:t>
                        </m:r>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15</m:t>
                        </m:r>
                      </m:den>
                    </m:f>
                    <m:r>
                      <a:rPr lang="en-US" altLang="zh-CN" sz="2000" b="0" i="0" smtClean="0">
                        <a:solidFill>
                          <a:srgbClr val="6161F4"/>
                        </a:solidFill>
                        <a:latin typeface="Cambria Math" pitchFamily="34" charset="0"/>
                        <a:ea typeface="Cambria Math" pitchFamily="34" charset="-122"/>
                        <a:cs typeface="Cambria Math" pitchFamily="34" charset="-120"/>
                      </a:rPr>
                      <m:t>𝑡</m:t>
                    </m:r>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6</m:t>
                        </m:r>
                      </m:den>
                    </m:f>
                    <m:r>
                      <a:rPr lang="en-US" altLang="zh-CN" sz="2000" b="0" i="0" smtClean="0">
                        <a:solidFill>
                          <a:srgbClr val="6161F4"/>
                        </a:solidFill>
                        <a:latin typeface="Cambria Math" pitchFamily="34" charset="0"/>
                        <a:ea typeface="Cambria Math" pitchFamily="34" charset="-122"/>
                        <a:cs typeface="Cambria Math" pitchFamily="34" charset="-120"/>
                      </a:rPr>
                      <m:t>)+2(</m:t>
                    </m:r>
                    <m:r>
                      <a:rPr lang="en-US" altLang="zh-CN" sz="2000" b="0" i="0" smtClean="0">
                        <a:solidFill>
                          <a:srgbClr val="6161F4"/>
                        </a:solidFill>
                        <a:latin typeface="Cambria Math" pitchFamily="34" charset="0"/>
                        <a:ea typeface="Cambria Math" pitchFamily="34" charset="-122"/>
                        <a:cs typeface="Cambria Math" pitchFamily="34" charset="-120"/>
                      </a:rPr>
                      <m:t>𝑡</m:t>
                    </m:r>
                    <m:r>
                      <a:rPr lang="en-US" altLang="zh-CN" sz="2000" b="0" i="0" smtClean="0">
                        <a:solidFill>
                          <a:srgbClr val="6161F4"/>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32_1#aefb18e5b.blank?vaa=1&amp;vcp=1&amp;vop=1&amp;pid=3062eb11b&amp;color=0,55,96&amp;vpa=6&amp;vtp=1&amp;bbb=1&amp;rh=34.09"/>
              <p:cNvSpPr>
                <a:spLocks noRot="1" noChangeAspect="1" noMove="1" noResize="1" noEditPoints="1" noAdjustHandles="1" noChangeArrowheads="1" noChangeShapeType="1" noTextEdit="1"/>
              </p:cNvSpPr>
              <p:nvPr/>
            </p:nvSpPr>
            <p:spPr>
              <a:xfrm>
                <a:off x="6534786" y="1759666"/>
                <a:ext cx="3333115" cy="432943"/>
              </a:xfrm>
              <a:prstGeom prst="rect">
                <a:avLst/>
              </a:prstGeom>
              <a:blipFill>
                <a:blip r:embed="rId4"/>
                <a:stretch>
                  <a:fillRect b="-281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31_1#aefb18e5b?vaa=1&amp;vcp=1&amp;vop=1&amp;pid=3062eb11b&amp;color=0,55,96&amp;vtp=1&amp;bbb=1"/>
              <p:cNvSpPr/>
              <p:nvPr/>
            </p:nvSpPr>
            <p:spPr>
              <a:xfrm>
                <a:off x="502920" y="2253061"/>
                <a:ext cx="10570464" cy="2786634"/>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由题图可知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的最大值为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2+4=6</m:t>
                    </m:r>
                  </m:oMath>
                </a14:m>
                <a:r>
                  <a:rPr lang="en-US" altLang="zh-CN" sz="1800" b="0" i="0" dirty="0">
                    <a:solidFill>
                      <a:srgbClr val="003760"/>
                    </a:solidFill>
                    <a:latin typeface="Times New Roman" pitchFamily="34" charset="0"/>
                    <a:ea typeface="微软雅黑" pitchFamily="34" charset="-122"/>
                    <a:cs typeface="Times New Roman" pitchFamily="34" charset="-120"/>
                  </a:rPr>
                  <a:t>，最小值为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𝐾</m:t>
                    </m:r>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𝐾</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𝐾</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为筒车旋转一周大约用时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15</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，所以函数的最小正周期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=15</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𝑇</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15</m:t>
                        </m:r>
                      </m:den>
                    </m:f>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)+2=0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15</m:t>
                        </m:r>
                      </m:den>
                    </m:f>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31_1#aefb18e5b?vaa=1&amp;vcp=1&amp;vop=1&amp;pid=3062eb11b&amp;color=0,55,96&amp;vtp=1&amp;bbb=1"/>
              <p:cNvSpPr>
                <a:spLocks noRot="1" noChangeAspect="1" noMove="1" noResize="1" noEditPoints="1" noAdjustHandles="1" noChangeArrowheads="1" noChangeShapeType="1" noTextEdit="1"/>
              </p:cNvSpPr>
              <p:nvPr/>
            </p:nvSpPr>
            <p:spPr>
              <a:xfrm>
                <a:off x="502920" y="2253061"/>
                <a:ext cx="10570464" cy="2786634"/>
              </a:xfrm>
              <a:prstGeom prst="rect">
                <a:avLst/>
              </a:prstGeom>
              <a:blipFill>
                <a:blip r:embed="rId5"/>
                <a:stretch>
                  <a:fillRect l="-1384" b="-28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4_BD#391087f76?vcp=1&amp;pid=f5b8d7bf0&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三角函数模型的拟合问题</a:t>
            </a:r>
            <a:endParaRPr lang="en-US" altLang="zh-CN" sz="2000" dirty="0"/>
          </a:p>
        </p:txBody>
      </p:sp>
      <p:sp>
        <p:nvSpPr>
          <p:cNvPr id="3" name="QO_5_BD.34_1#992d8be39?vcp=1&amp;vop=1&amp;pid=391087f76&amp;color=0,55,96&amp;vtp=1&amp;bbb=1&amp;hb=1"/>
          <p:cNvSpPr/>
          <p:nvPr/>
        </p:nvSpPr>
        <p:spPr>
          <a:xfrm>
            <a:off x="502920" y="1225895"/>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当我们所处的北半球为冬季的时候,新西兰的惠灵顿市恰好是盛夏</a:t>
            </a:r>
            <a:r>
              <a:rPr lang="en-US" altLang="zh-CN" sz="1800" b="0" i="0">
                <a:solidFill>
                  <a:srgbClr val="003760"/>
                </a:solidFill>
                <a:latin typeface="Times New Roman" pitchFamily="34" charset="0"/>
                <a:ea typeface="微软雅黑" pitchFamily="34" charset="-122"/>
                <a:cs typeface="Times New Roman" pitchFamily="34" charset="-120"/>
              </a:rPr>
              <a:t>,因此北半球的人们冬天愿意去</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那里旅游</a:t>
            </a:r>
            <a:r>
              <a:rPr lang="en-US" altLang="zh-CN" b="0" i="0" dirty="0">
                <a:solidFill>
                  <a:srgbClr val="003760"/>
                </a:solidFill>
                <a:latin typeface="Times New Roman" pitchFamily="34" charset="0"/>
                <a:ea typeface="微软雅黑" pitchFamily="34" charset="-122"/>
                <a:cs typeface="Times New Roman" pitchFamily="34" charset="-120"/>
              </a:rPr>
              <a:t>,下面是一份惠灵顿机场提供的月平均气温统计表.</a:t>
            </a:r>
            <a:endParaRPr lang="en-US" altLang="zh-CN" dirty="0"/>
          </a:p>
        </p:txBody>
      </p:sp>
      <mc:AlternateContent xmlns:mc="http://schemas.openxmlformats.org/markup-compatibility/2006" xmlns:a14="http://schemas.microsoft.com/office/drawing/2010/main">
        <mc:Choice Requires="a14">
          <p:graphicFrame>
            <p:nvGraphicFramePr>
              <p:cNvPr id="16" name="QO_5_BD.34_2#992d8be39?colgroup=7,5,5,5,5,5,5&amp;vcp=1&amp;vop=1&amp;pid=391087f76&amp;color=0,55,96&amp;vtp=1&amp;bbb=1"/>
              <p:cNvGraphicFramePr>
                <a:graphicFrameLocks noGrp="1"/>
              </p:cNvGraphicFramePr>
              <p:nvPr>
                <p:extLst>
                  <p:ext uri="{D42A27DB-BD31-4B8C-83A1-F6EECF244321}">
                    <p14:modId xmlns:p14="http://schemas.microsoft.com/office/powerpoint/2010/main" val="1487787388"/>
                  </p:ext>
                </p:extLst>
              </p:nvPr>
            </p:nvGraphicFramePr>
            <p:xfrm>
              <a:off x="502920" y="2130707"/>
              <a:ext cx="10479024" cy="1559308"/>
            </p:xfrm>
            <a:graphic>
              <a:graphicData uri="http://schemas.openxmlformats.org/drawingml/2006/table">
                <a:tbl>
                  <a:tblPr/>
                  <a:tblGrid>
                    <a:gridCol w="1865376">
                      <a:extLst>
                        <a:ext uri="{9D8B030D-6E8A-4147-A177-3AD203B41FA5}">
                          <a16:colId xmlns:a16="http://schemas.microsoft.com/office/drawing/2014/main" val="20000"/>
                        </a:ext>
                      </a:extLst>
                    </a:gridCol>
                    <a:gridCol w="1435608">
                      <a:extLst>
                        <a:ext uri="{9D8B030D-6E8A-4147-A177-3AD203B41FA5}">
                          <a16:colId xmlns:a16="http://schemas.microsoft.com/office/drawing/2014/main" val="20001"/>
                        </a:ext>
                      </a:extLst>
                    </a:gridCol>
                    <a:gridCol w="1435608">
                      <a:extLst>
                        <a:ext uri="{9D8B030D-6E8A-4147-A177-3AD203B41FA5}">
                          <a16:colId xmlns:a16="http://schemas.microsoft.com/office/drawing/2014/main" val="20002"/>
                        </a:ext>
                      </a:extLst>
                    </a:gridCol>
                    <a:gridCol w="1435608">
                      <a:extLst>
                        <a:ext uri="{9D8B030D-6E8A-4147-A177-3AD203B41FA5}">
                          <a16:colId xmlns:a16="http://schemas.microsoft.com/office/drawing/2014/main" val="20003"/>
                        </a:ext>
                      </a:extLst>
                    </a:gridCol>
                    <a:gridCol w="1435608">
                      <a:extLst>
                        <a:ext uri="{9D8B030D-6E8A-4147-A177-3AD203B41FA5}">
                          <a16:colId xmlns:a16="http://schemas.microsoft.com/office/drawing/2014/main" val="20004"/>
                        </a:ext>
                      </a:extLst>
                    </a:gridCol>
                    <a:gridCol w="1435608">
                      <a:extLst>
                        <a:ext uri="{9D8B030D-6E8A-4147-A177-3AD203B41FA5}">
                          <a16:colId xmlns:a16="http://schemas.microsoft.com/office/drawing/2014/main" val="20005"/>
                        </a:ext>
                      </a:extLst>
                    </a:gridCol>
                    <a:gridCol w="1435608">
                      <a:extLst>
                        <a:ext uri="{9D8B030D-6E8A-4147-A177-3AD203B41FA5}">
                          <a16:colId xmlns:a16="http://schemas.microsoft.com/office/drawing/2014/main" val="20006"/>
                        </a:ext>
                      </a:extLst>
                    </a:gridCol>
                  </a:tblGrid>
                  <a:tr h="389827">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月份</a:t>
                          </a: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气温</a:t>
                          </a: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𝑡</m:t>
                              </m:r>
                              <m:r>
                                <a:rPr lang="en-US" altLang="zh-CN" sz="1800" b="0" i="0" spc="-10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月份</a:t>
                          </a: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气温</a:t>
                          </a: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𝑡</m:t>
                              </m:r>
                              <m:r>
                                <a:rPr lang="en-US" altLang="zh-CN" sz="1800" b="0" i="0" spc="-10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16" name="QO_5_BD.34_2#992d8be39?colgroup=7,5,5,5,5,5,5&amp;vcp=1&amp;vop=1&amp;pid=391087f76&amp;color=0,55,96&amp;vtp=1&amp;bbb=1"/>
              <p:cNvGraphicFramePr>
                <a:graphicFrameLocks noGrp="1"/>
              </p:cNvGraphicFramePr>
              <p:nvPr>
                <p:extLst>
                  <p:ext uri="{D42A27DB-BD31-4B8C-83A1-F6EECF244321}">
                    <p14:modId xmlns:p14="http://schemas.microsoft.com/office/powerpoint/2010/main" val="1487787388"/>
                  </p:ext>
                </p:extLst>
              </p:nvPr>
            </p:nvGraphicFramePr>
            <p:xfrm>
              <a:off x="502920" y="2130707"/>
              <a:ext cx="10479024" cy="1559308"/>
            </p:xfrm>
            <a:graphic>
              <a:graphicData uri="http://schemas.openxmlformats.org/drawingml/2006/table">
                <a:tbl>
                  <a:tblPr/>
                  <a:tblGrid>
                    <a:gridCol w="1865376">
                      <a:extLst>
                        <a:ext uri="{9D8B030D-6E8A-4147-A177-3AD203B41FA5}">
                          <a16:colId xmlns:a16="http://schemas.microsoft.com/office/drawing/2014/main" val="20000"/>
                        </a:ext>
                      </a:extLst>
                    </a:gridCol>
                    <a:gridCol w="1435608">
                      <a:extLst>
                        <a:ext uri="{9D8B030D-6E8A-4147-A177-3AD203B41FA5}">
                          <a16:colId xmlns:a16="http://schemas.microsoft.com/office/drawing/2014/main" val="20001"/>
                        </a:ext>
                      </a:extLst>
                    </a:gridCol>
                    <a:gridCol w="1435608">
                      <a:extLst>
                        <a:ext uri="{9D8B030D-6E8A-4147-A177-3AD203B41FA5}">
                          <a16:colId xmlns:a16="http://schemas.microsoft.com/office/drawing/2014/main" val="20002"/>
                        </a:ext>
                      </a:extLst>
                    </a:gridCol>
                    <a:gridCol w="1435608">
                      <a:extLst>
                        <a:ext uri="{9D8B030D-6E8A-4147-A177-3AD203B41FA5}">
                          <a16:colId xmlns:a16="http://schemas.microsoft.com/office/drawing/2014/main" val="20003"/>
                        </a:ext>
                      </a:extLst>
                    </a:gridCol>
                    <a:gridCol w="1435608">
                      <a:extLst>
                        <a:ext uri="{9D8B030D-6E8A-4147-A177-3AD203B41FA5}">
                          <a16:colId xmlns:a16="http://schemas.microsoft.com/office/drawing/2014/main" val="20004"/>
                        </a:ext>
                      </a:extLst>
                    </a:gridCol>
                    <a:gridCol w="1435608">
                      <a:extLst>
                        <a:ext uri="{9D8B030D-6E8A-4147-A177-3AD203B41FA5}">
                          <a16:colId xmlns:a16="http://schemas.microsoft.com/office/drawing/2014/main" val="20005"/>
                        </a:ext>
                      </a:extLst>
                    </a:gridCol>
                    <a:gridCol w="1435608">
                      <a:extLst>
                        <a:ext uri="{9D8B030D-6E8A-4147-A177-3AD203B41FA5}">
                          <a16:colId xmlns:a16="http://schemas.microsoft.com/office/drawing/2014/main" val="20006"/>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27" t="-1563" r="-462745" b="-326563"/>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27" t="-100000" r="-462745" b="-221538"/>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27" t="-203125" r="-462745" b="-125000"/>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27" t="-303125" r="-462745" b="-25000"/>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O_6_BD.35_1#bb18dac51?vcp=1&amp;vop=1&amp;pid=992d8be39&amp;color=0,55,96&amp;vtp=1&amp;bt=1&amp;bbb=1"/>
          <p:cNvSpPr/>
          <p:nvPr/>
        </p:nvSpPr>
        <p:spPr>
          <a:xfrm>
            <a:off x="502920" y="862090"/>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（1）根据这个统计表提供的数据,为惠灵顿的月平均气温做一个函数模型;</a:t>
            </a:r>
            <a:endParaRPr lang="en-US" altLang="zh-CN" sz="1800" dirty="0"/>
          </a:p>
        </p:txBody>
      </p:sp>
      <mc:AlternateContent xmlns:mc="http://schemas.openxmlformats.org/markup-compatibility/2006" xmlns:a14="http://schemas.microsoft.com/office/drawing/2010/main">
        <mc:Choice Requires="a14">
          <p:sp>
            <p:nvSpPr>
              <p:cNvPr id="3" name="QO_6_AN.36_1#bb18dac51?vcp=1&amp;vop=1&amp;pid=992d8be39&amp;color=0,55,96&amp;vtp=1&amp;bbb=1"/>
              <p:cNvSpPr/>
              <p:nvPr/>
            </p:nvSpPr>
            <p:spPr>
              <a:xfrm>
                <a:off x="502920" y="1276173"/>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以月份</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为横轴,气温</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为纵轴作出散点图,并以光滑的曲线连接各散点,得如图所示的曲线.</a:t>
                </a:r>
                <a:endParaRPr lang="en-US" altLang="zh-CN" sz="1800" dirty="0"/>
              </a:p>
            </p:txBody>
          </p:sp>
        </mc:Choice>
        <mc:Fallback xmlns="">
          <p:sp>
            <p:nvSpPr>
              <p:cNvPr id="3" name="QO_6_AN.36_1#bb18dac51?vcp=1&amp;vop=1&amp;pid=992d8be39&amp;color=0,55,96&amp;vtp=1&amp;bbb=1"/>
              <p:cNvSpPr>
                <a:spLocks noRot="1" noChangeAspect="1" noMove="1" noResize="1" noEditPoints="1" noAdjustHandles="1" noChangeArrowheads="1" noChangeShapeType="1" noTextEdit="1"/>
              </p:cNvSpPr>
              <p:nvPr/>
            </p:nvSpPr>
            <p:spPr>
              <a:xfrm>
                <a:off x="502920" y="1276173"/>
                <a:ext cx="10570464" cy="363665"/>
              </a:xfrm>
              <a:prstGeom prst="rect">
                <a:avLst/>
              </a:prstGeom>
              <a:blipFill>
                <a:blip r:embed="rId3"/>
                <a:stretch>
                  <a:fillRect l="-1384" b="-38333"/>
                </a:stretch>
              </a:blipFill>
              <a:ln/>
            </p:spPr>
            <p:txBody>
              <a:bodyPr/>
              <a:lstStyle/>
              <a:p>
                <a:r>
                  <a:rPr lang="zh-CN" altLang="en-US">
                    <a:noFill/>
                  </a:rPr>
                  <a:t> </a:t>
                </a:r>
              </a:p>
            </p:txBody>
          </p:sp>
        </mc:Fallback>
      </mc:AlternateContent>
      <p:pic>
        <p:nvPicPr>
          <p:cNvPr id="4" name="QO_6_AN.36_2#bb18dac51?vcp=1&amp;vop=1&amp;pid=992d8be39&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68944" y="1776491"/>
            <a:ext cx="2038416" cy="1690187"/>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O_6_AN.36_3#bb18dac51?vcp=1&amp;vop=1&amp;pid=992d8be39&amp;color=0,55,96&amp;vtp=1&amp;bbb=1&amp;hb=1"/>
              <p:cNvSpPr/>
              <p:nvPr/>
            </p:nvSpPr>
            <p:spPr>
              <a:xfrm>
                <a:off x="502920" y="3602822"/>
                <a:ext cx="10570464" cy="24003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由于月平均气温的变化是以12个月为周期的,依散点图所绘制的图象</a:t>
                </a:r>
                <a:r>
                  <a:rPr lang="en-US" altLang="zh-CN" sz="1800" b="0" i="0">
                    <a:solidFill>
                      <a:srgbClr val="003760"/>
                    </a:solidFill>
                    <a:latin typeface="Times New Roman" pitchFamily="34" charset="0"/>
                    <a:ea typeface="微软雅黑" pitchFamily="34" charset="-122"/>
                    <a:cs typeface="Times New Roman" pitchFamily="34" charset="-120"/>
                  </a:rPr>
                  <a:t>,可以考虑用</a:t>
                </a:r>
              </a:p>
              <a:p>
                <a:pPr latinLnBrk="1">
                  <a:lnSpc>
                    <a:spcPts val="4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来描述.</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由最高气温为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17.9</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,最低气温为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9.5</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17.9−9.5</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=4.2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17.9+9.5</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=13.7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显然</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=12</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取最大值,</a:t>
                </a:r>
                <a:endParaRPr lang="en-US" altLang="zh-CN" sz="1800" dirty="0"/>
              </a:p>
              <a:p>
                <a:pPr latinLnBrk="1">
                  <a:lnSpc>
                    <a:spcPct val="150000"/>
                  </a:lnSpc>
                </a:pPr>
                <a:endParaRPr lang="en-US" altLang="zh-CN" dirty="0"/>
              </a:p>
            </p:txBody>
          </p:sp>
        </mc:Choice>
        <mc:Fallback xmlns="">
          <p:sp>
            <p:nvSpPr>
              <p:cNvPr id="5" name="QO_6_AN.36_3#bb18dac51?vcp=1&amp;vop=1&amp;pid=992d8be39&amp;color=0,55,96&amp;vtp=1&amp;bbb=1&amp;hb=1"/>
              <p:cNvSpPr>
                <a:spLocks noRot="1" noChangeAspect="1" noMove="1" noResize="1" noEditPoints="1" noAdjustHandles="1" noChangeArrowheads="1" noChangeShapeType="1" noTextEdit="1"/>
              </p:cNvSpPr>
              <p:nvPr/>
            </p:nvSpPr>
            <p:spPr>
              <a:xfrm>
                <a:off x="502920" y="3602822"/>
                <a:ext cx="10570464" cy="2400300"/>
              </a:xfrm>
              <a:prstGeom prst="rect">
                <a:avLst/>
              </a:prstGeom>
              <a:blipFill>
                <a:blip r:embed="rId5"/>
                <a:stretch>
                  <a:fillRect l="-750" b="-15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anim calcmode="lin" valueType="num">
                                      <p:cBhvr>
                                        <p:cTn id="23" dur="500" fill="hold"/>
                                        <p:tgtEl>
                                          <p:spTgt spid="5">
                                            <p:bg/>
                                          </p:spTgt>
                                        </p:tgtEl>
                                        <p:attrNameLst>
                                          <p:attrName>ppt_x</p:attrName>
                                        </p:attrNameLst>
                                      </p:cBhvr>
                                      <p:tavLst>
                                        <p:tav tm="0">
                                          <p:val>
                                            <p:strVal val="#ppt_x"/>
                                          </p:val>
                                        </p:tav>
                                        <p:tav tm="100000">
                                          <p:val>
                                            <p:strVal val="#ppt_x"/>
                                          </p:val>
                                        </p:tav>
                                      </p:tavLst>
                                    </p:anim>
                                    <p:anim calcmode="lin" valueType="num">
                                      <p:cBhvr>
                                        <p:cTn id="24" dur="500" fill="hold"/>
                                        <p:tgtEl>
                                          <p:spTgt spid="5">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anim calcmode="lin" valueType="num">
                                      <p:cBhvr>
                                        <p:cTn id="2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anim calcmode="lin" valueType="num">
                                      <p:cBhvr>
                                        <p:cTn id="3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fade">
                                      <p:cBhvr>
                                        <p:cTn id="37" dur="500"/>
                                        <p:tgtEl>
                                          <p:spTgt spid="5">
                                            <p:txEl>
                                              <p:pRg st="2" end="2"/>
                                            </p:txEl>
                                          </p:spTgt>
                                        </p:tgtEl>
                                      </p:cBhvr>
                                    </p:animEffect>
                                    <p:anim calcmode="lin" valueType="num">
                                      <p:cBhvr>
                                        <p:cTn id="3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3" end="3"/>
                                            </p:txEl>
                                          </p:spTgt>
                                        </p:tgtEl>
                                        <p:attrNameLst>
                                          <p:attrName>style.visibility</p:attrName>
                                        </p:attrNameLst>
                                      </p:cBhvr>
                                      <p:to>
                                        <p:strVal val="visible"/>
                                      </p:to>
                                    </p:set>
                                    <p:animEffect transition="in" filter="fade">
                                      <p:cBhvr>
                                        <p:cTn id="42" dur="500"/>
                                        <p:tgtEl>
                                          <p:spTgt spid="5">
                                            <p:txEl>
                                              <p:pRg st="3" end="3"/>
                                            </p:txEl>
                                          </p:spTgt>
                                        </p:tgtEl>
                                      </p:cBhvr>
                                    </p:animEffect>
                                    <p:anim calcmode="lin" valueType="num">
                                      <p:cBhvr>
                                        <p:cTn id="4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3" end="3"/>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4" end="4"/>
                                            </p:txEl>
                                          </p:spTgt>
                                        </p:tgtEl>
                                        <p:attrNameLst>
                                          <p:attrName>style.visibility</p:attrName>
                                        </p:attrNameLst>
                                      </p:cBhvr>
                                      <p:to>
                                        <p:strVal val="visible"/>
                                      </p:to>
                                    </p:set>
                                    <p:animEffect transition="in" filter="fade">
                                      <p:cBhvr>
                                        <p:cTn id="47" dur="500"/>
                                        <p:tgtEl>
                                          <p:spTgt spid="5">
                                            <p:txEl>
                                              <p:pRg st="4" end="4"/>
                                            </p:txEl>
                                          </p:spTgt>
                                        </p:tgtEl>
                                      </p:cBhvr>
                                    </p:animEffect>
                                    <p:anim calcmode="lin" valueType="num">
                                      <p:cBhvr>
                                        <p:cTn id="48"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36_3#bb18dac51?vcp=1&amp;vop=1&amp;pid=992d8be39&amp;color=0,55,96&amp;vtp=1&amp;bbb=1&amp;hb=1">
                <a:extLst>
                  <a:ext uri="{FF2B5EF4-FFF2-40B4-BE49-F238E27FC236}">
                    <a16:creationId xmlns:a16="http://schemas.microsoft.com/office/drawing/2014/main" id="{6E10DEAF-FF79-1FE2-F8BA-BA503D8C6014}"/>
                  </a:ext>
                </a:extLst>
              </p:cNvPr>
              <p:cNvSpPr/>
              <p:nvPr/>
            </p:nvSpPr>
            <p:spPr>
              <a:xfrm>
                <a:off x="502920" y="3003822"/>
                <a:ext cx="10570464" cy="1050290"/>
              </a:xfrm>
              <a:prstGeom prst="rect">
                <a:avLst/>
              </a:prstGeom>
              <a:noFill/>
              <a:ln/>
            </p:spPr>
            <p:txBody>
              <a:bodyPr wrap="none" lIns="0" tIns="0" rIns="0" bIns="0" rtlCol="0" anchor="t"/>
              <a:lstStyle/>
              <a:p>
                <a:pPr algn="l" latinLnBrk="1">
                  <a:lnSpc>
                    <a:spcPts val="4400"/>
                  </a:lnSpc>
                </a:pPr>
                <a:r>
                  <a:rPr lang="en-US" altLang="zh-CN" b="0" i="0" kern="0">
                    <a:solidFill>
                      <a:srgbClr val="FFFFFF"/>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,结合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=4.2</m:t>
                    </m:r>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)+13.7(1≤</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≤12,</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为惠灵顿市的月平均气温函数模型.</a:t>
                </a:r>
                <a:endParaRPr lang="en-US" altLang="zh-CN" dirty="0"/>
              </a:p>
            </p:txBody>
          </p:sp>
        </mc:Choice>
        <mc:Fallback xmlns="">
          <p:sp>
            <p:nvSpPr>
              <p:cNvPr id="2" name="QO_6_AN.36_3#bb18dac51?vcp=1&amp;vop=1&amp;pid=992d8be39&amp;color=0,55,96&amp;vtp=1&amp;bbb=1&amp;hb=1">
                <a:extLst>
                  <a:ext uri="{FF2B5EF4-FFF2-40B4-BE49-F238E27FC236}">
                    <a16:creationId xmlns:a16="http://schemas.microsoft.com/office/drawing/2014/main" id="{6E10DEAF-FF79-1FE2-F8BA-BA503D8C6014}"/>
                  </a:ext>
                </a:extLst>
              </p:cNvPr>
              <p:cNvSpPr>
                <a:spLocks noRot="1" noChangeAspect="1" noMove="1" noResize="1" noEditPoints="1" noAdjustHandles="1" noChangeArrowheads="1" noChangeShapeType="1" noTextEdit="1"/>
              </p:cNvSpPr>
              <p:nvPr/>
            </p:nvSpPr>
            <p:spPr>
              <a:xfrm>
                <a:off x="502920" y="3003822"/>
                <a:ext cx="10570464" cy="1050290"/>
              </a:xfrm>
              <a:prstGeom prst="rect">
                <a:avLst/>
              </a:prstGeom>
              <a:blipFill>
                <a:blip r:embed="rId2"/>
                <a:stretch>
                  <a:fillRect b="-7558"/>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4104200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37_1#8af8876bf?vcp=1&amp;vop=1&amp;pid=992d8be39&amp;color=0,55,96&amp;vtp=1&amp;bt=1&amp;bbb=1&amp;hb=1"/>
              <p:cNvSpPr/>
              <p:nvPr/>
            </p:nvSpPr>
            <p:spPr>
              <a:xfrm>
                <a:off x="502920" y="1463820"/>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（2）平均气温不低于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13.7</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时,惠灵顿市最适宜旅游,试根据你所确定的函数模型</a:t>
                </a:r>
                <a:r>
                  <a:rPr lang="en-US" altLang="zh-CN" sz="1800" b="0" i="0">
                    <a:solidFill>
                      <a:srgbClr val="003760"/>
                    </a:solidFill>
                    <a:latin typeface="Times New Roman" pitchFamily="34" charset="0"/>
                    <a:ea typeface="微软雅黑" pitchFamily="34" charset="-122"/>
                    <a:cs typeface="Times New Roman" pitchFamily="34" charset="-120"/>
                  </a:rPr>
                  <a:t>,确定惠灵顿市的最佳旅</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游时间</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BD.37_1#8af8876bf?vcp=1&amp;vop=1&amp;pid=992d8be39&amp;color=0,55,96&amp;vtp=1&amp;bt=1&amp;bbb=1&amp;hb=1"/>
              <p:cNvSpPr>
                <a:spLocks noRot="1" noChangeAspect="1" noMove="1" noResize="1" noEditPoints="1" noAdjustHandles="1" noChangeArrowheads="1" noChangeShapeType="1" noTextEdit="1"/>
              </p:cNvSpPr>
              <p:nvPr/>
            </p:nvSpPr>
            <p:spPr>
              <a:xfrm>
                <a:off x="502920" y="1463820"/>
                <a:ext cx="10570464" cy="773240"/>
              </a:xfrm>
              <a:prstGeom prst="rect">
                <a:avLst/>
              </a:prstGeom>
              <a:blipFill>
                <a:blip r:embed="rId3"/>
                <a:stretch>
                  <a:fillRect l="-1384"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38_1#8af8876bf?vcp=1&amp;vop=1&amp;pid=992d8be39&amp;color=0,55,96&amp;vtp=1&amp;bbb=1&amp;hb=1"/>
              <p:cNvSpPr/>
              <p:nvPr/>
            </p:nvSpPr>
            <p:spPr>
              <a:xfrm>
                <a:off x="502920" y="2240425"/>
                <a:ext cx="10570464"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如图所示,作直线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=13.7</m:t>
                    </m:r>
                  </m:oMath>
                </a14:m>
                <a:r>
                  <a:rPr lang="en-US" altLang="zh-CN" sz="1800" b="0" i="0" dirty="0">
                    <a:solidFill>
                      <a:srgbClr val="003760"/>
                    </a:solidFill>
                    <a:latin typeface="Times New Roman" pitchFamily="34" charset="0"/>
                    <a:ea typeface="微软雅黑" pitchFamily="34" charset="-122"/>
                    <a:cs typeface="Times New Roman" pitchFamily="34" charset="-120"/>
                  </a:rPr>
                  <a:t>与函数图象交于两点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(5,13.7)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(11,13.7)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.这说明在每年的十一月初至第二年</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的五月末平均气温不低于</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13.7</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,是惠灵顿市的最佳旅游时间.</a:t>
                </a:r>
                <a:endParaRPr lang="en-US" altLang="zh-CN" dirty="0"/>
              </a:p>
            </p:txBody>
          </p:sp>
        </mc:Choice>
        <mc:Fallback xmlns="">
          <p:sp>
            <p:nvSpPr>
              <p:cNvPr id="3" name="QO_6_AN.38_1#8af8876bf?vcp=1&amp;vop=1&amp;pid=992d8be39&amp;color=0,55,96&amp;vtp=1&amp;bbb=1&amp;hb=1"/>
              <p:cNvSpPr>
                <a:spLocks noRot="1" noChangeAspect="1" noMove="1" noResize="1" noEditPoints="1" noAdjustHandles="1" noChangeArrowheads="1" noChangeShapeType="1" noTextEdit="1"/>
              </p:cNvSpPr>
              <p:nvPr/>
            </p:nvSpPr>
            <p:spPr>
              <a:xfrm>
                <a:off x="502920" y="2240425"/>
                <a:ext cx="10570464" cy="773240"/>
              </a:xfrm>
              <a:prstGeom prst="rect">
                <a:avLst/>
              </a:prstGeom>
              <a:blipFill>
                <a:blip r:embed="rId4"/>
                <a:stretch>
                  <a:fillRect l="-1384" r="-634" b="-182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P_5_BD#f9122b657?vcp=1&amp;pid=391087f76&amp;color=0,55,96&amp;vtp=1&amp;bbb=1&amp;hb=1"/>
              <p:cNvSpPr/>
              <p:nvPr/>
            </p:nvSpPr>
            <p:spPr>
              <a:xfrm>
                <a:off x="502920" y="3022110"/>
                <a:ext cx="10570464" cy="24496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给出一些数据确定函数模型的关键是画出较为准确的散点图</a:t>
                </a:r>
                <a:r>
                  <a:rPr lang="en-US" altLang="zh-CN" sz="1800" b="0" i="0">
                    <a:solidFill>
                      <a:srgbClr val="003760"/>
                    </a:solidFill>
                    <a:latin typeface="Times New Roman" pitchFamily="34" charset="0"/>
                    <a:ea typeface="微软雅黑" pitchFamily="34" charset="-122"/>
                    <a:cs typeface="Times New Roman" pitchFamily="34" charset="-120"/>
                  </a:rPr>
                  <a:t>，再根据散点图中各个点的</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分布情况确定拟合函数</a:t>
                </a:r>
                <a:r>
                  <a:rPr lang="en-US" altLang="zh-CN" sz="1800" b="0" i="0" dirty="0">
                    <a:solidFill>
                      <a:srgbClr val="003760"/>
                    </a:solidFill>
                    <a:latin typeface="Times New Roman" pitchFamily="34" charset="0"/>
                    <a:ea typeface="微软雅黑" pitchFamily="34" charset="-122"/>
                    <a:cs typeface="Times New Roman" pitchFamily="34" charset="-120"/>
                  </a:rPr>
                  <a:t>.常见的函数模型有一次函数模型</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，二次函数模型</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𝑐</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，指数型函数模型</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𝑏</m:t>
                        </m:r>
                      </m:e>
                      <m:sup>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𝑐</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，对数型函数模型</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003760"/>
                            </a:solidFill>
                            <a:latin typeface="Cambria Math" pitchFamily="34" charset="0"/>
                            <a:ea typeface="Cambria Math" pitchFamily="34" charset="-122"/>
                            <a:cs typeface="Cambria Math" pitchFamily="34" charset="-120"/>
                          </a:rPr>
                          <m:t>log</m:t>
                        </m:r>
                      </m:e>
                      <m:sub>
                        <m:r>
                          <a:rPr lang="en-US" altLang="zh-CN" sz="1800" b="0" i="0">
                            <a:solidFill>
                              <a:srgbClr val="003760"/>
                            </a:solidFill>
                            <a:latin typeface="Cambria Math" pitchFamily="34" charset="0"/>
                            <a:ea typeface="Cambria Math" pitchFamily="34" charset="-122"/>
                            <a:cs typeface="Cambria Math" pitchFamily="34" charset="-120"/>
                          </a:rPr>
                          <m:t>𝑎</m:t>
                        </m:r>
                      </m:sub>
                    </m:sSub>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，幂函数型模型</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𝑛</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，“对勾”函数模型</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𝑎</m:t>
                        </m:r>
                      </m:num>
                      <m:den>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，三角函数模型</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m:rPr>
                        <m:sty m:val="p"/>
                      </m:rPr>
                      <a:rPr lang="en-US" altLang="zh-CN" b="0" i="0">
                        <a:solidFill>
                          <a:srgbClr val="003760"/>
                        </a:solidFill>
                        <a:latin typeface="Cambria Math" pitchFamily="34" charset="0"/>
                        <a:ea typeface="Cambria Math" pitchFamily="34" charset="-122"/>
                        <a:cs typeface="Cambria Math" pitchFamily="34" charset="-120"/>
                      </a:rPr>
                      <m:t>tan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&gt;0,</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等.若数据呈现周期性，则选用三角函数模型.</a:t>
                </a:r>
                <a:endParaRPr lang="en-US" altLang="zh-CN" dirty="0"/>
              </a:p>
            </p:txBody>
          </p:sp>
        </mc:Choice>
        <mc:Fallback xmlns="">
          <p:sp>
            <p:nvSpPr>
              <p:cNvPr id="4" name="P_5_BD#f9122b657?vcp=1&amp;pid=391087f76&amp;color=0,55,96&amp;vtp=1&amp;bbb=1&amp;hb=1"/>
              <p:cNvSpPr>
                <a:spLocks noRot="1" noChangeAspect="1" noMove="1" noResize="1" noEditPoints="1" noAdjustHandles="1" noChangeArrowheads="1" noChangeShapeType="1" noTextEdit="1"/>
              </p:cNvSpPr>
              <p:nvPr/>
            </p:nvSpPr>
            <p:spPr>
              <a:xfrm>
                <a:off x="502920" y="3022110"/>
                <a:ext cx="10570464" cy="2449640"/>
              </a:xfrm>
              <a:prstGeom prst="rect">
                <a:avLst/>
              </a:prstGeom>
              <a:blipFill>
                <a:blip r:embed="rId5"/>
                <a:stretch>
                  <a:fillRect l="-1384" r="-980" b="-54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39_1#69729733d?vaa=1&amp;vcp=1&amp;vop=1&amp;pid=391087f76&amp;color=0,55,96&amp;vtp=1&amp;bt=1&amp;bbb=1&amp;hb=1"/>
          <p:cNvSpPr/>
          <p:nvPr/>
        </p:nvSpPr>
        <p:spPr>
          <a:xfrm>
            <a:off x="502920" y="1670512"/>
            <a:ext cx="10570464"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已知组成北斗三号全球卫星导航系统的卫星中包含有地球静止轨道卫星，</a:t>
            </a:r>
            <a:r>
              <a:rPr lang="en-US" altLang="zh-CN" sz="1800" b="0" i="0">
                <a:solidFill>
                  <a:srgbClr val="003760"/>
                </a:solidFill>
                <a:latin typeface="Times New Roman" pitchFamily="34" charset="0"/>
                <a:ea typeface="微软雅黑" pitchFamily="34" charset="-122"/>
                <a:cs typeface="Times New Roman" pitchFamily="34" charset="-120"/>
              </a:rPr>
              <a:t>它的运行轨道为圆形轨道，</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角速度约为</a:t>
            </a:r>
            <a:r>
              <a:rPr lang="en-US" altLang="zh-CN" sz="1800" b="0" i="0" dirty="0">
                <a:solidFill>
                  <a:srgbClr val="003760"/>
                </a:solidFill>
                <a:latin typeface="Times New Roman" pitchFamily="34" charset="0"/>
                <a:ea typeface="微软雅黑" pitchFamily="34" charset="-122"/>
                <a:cs typeface="Times New Roman" pitchFamily="34" charset="-120"/>
              </a:rPr>
              <a:t>15度/时.若将卫星抽象为质点，以地球球心为原点</a:t>
            </a:r>
            <a:r>
              <a:rPr lang="en-US" altLang="zh-CN" sz="1800" b="0" i="0">
                <a:solidFill>
                  <a:srgbClr val="003760"/>
                </a:solidFill>
                <a:latin typeface="Times New Roman" pitchFamily="34" charset="0"/>
                <a:ea typeface="微软雅黑" pitchFamily="34" charset="-122"/>
                <a:cs typeface="Times New Roman" pitchFamily="34" charset="-120"/>
              </a:rPr>
              <a:t>，在卫星运行轨道所在平面建立平面直角坐</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标系</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则以下函数模型中最适合用来刻画地球静止轨道卫星的纵坐标与运行时间的关系的是(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p:sp>
        <p:nvSpPr>
          <p:cNvPr id="3" name="QC_5_AN.41_1#69729733d.bracket?vaa=1&amp;vcp=1&amp;vop=1&amp;pid=391087f76&amp;color=0,55,96&amp;vpa=7&amp;vtp=1"/>
          <p:cNvSpPr/>
          <p:nvPr/>
        </p:nvSpPr>
        <p:spPr>
          <a:xfrm>
            <a:off x="9808845" y="2578689"/>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p:sp>
        <p:nvSpPr>
          <p:cNvPr id="4" name="QC_5_BD.39_2#69729733d.choices?vaa=1&amp;vcp=1&amp;vop=1&amp;pid=391087f76&amp;color=0,55,96&amp;vtp=1&amp;bbb=1"/>
          <p:cNvSpPr/>
          <p:nvPr/>
        </p:nvSpPr>
        <p:spPr>
          <a:xfrm>
            <a:off x="502920" y="2901205"/>
            <a:ext cx="10570464" cy="360680"/>
          </a:xfrm>
          <a:prstGeom prst="rect">
            <a:avLst/>
          </a:prstGeom>
          <a:noFill/>
          <a:ln/>
        </p:spPr>
        <p:txBody>
          <a:bodyPr wrap="none" lIns="0" tIns="0" rIns="0" bIns="0" rtlCol="0" anchor="t"/>
          <a:lstStyle/>
          <a:p>
            <a:pPr latinLnBrk="1">
              <a:lnSpc>
                <a:spcPts val="3200"/>
              </a:lnSpc>
              <a:tabLst>
                <a:tab pos="2766441" algn="l"/>
                <a:tab pos="5507482" algn="l"/>
                <a:tab pos="80199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指数函数模型</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对数函数模型</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幂函数模型</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三角函数模型</a:t>
            </a:r>
            <a:endParaRPr lang="en-US" altLang="zh-CN" sz="1800" dirty="0">
              <a:solidFill>
                <a:srgbClr val="003760"/>
              </a:solidFill>
            </a:endParaRPr>
          </a:p>
        </p:txBody>
      </p:sp>
      <p:pic>
        <p:nvPicPr>
          <p:cNvPr id="5" name="QC_5_AS.40_1#69729733d?htil=3&amp;vaa=1&amp;vcp=1&amp;vop=1&amp;pid=391087f76&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46843" y="3347674"/>
            <a:ext cx="1581912" cy="15910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5_AS.40_2#69729733d?htil=3&amp;vaa=1&amp;vcp=1&amp;vop=1&amp;pid=391087f76&amp;color=0,55,96&amp;vtp=1&amp;bbb=1&amp;hb=1"/>
              <p:cNvSpPr/>
              <p:nvPr/>
            </p:nvSpPr>
            <p:spPr>
              <a:xfrm>
                <a:off x="502920" y="3274522"/>
                <a:ext cx="8860536"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如图，不妨假设卫星与地球球心的距离为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，卫星运行方向为逆时针</a:t>
                </a:r>
                <a:r>
                  <a:rPr lang="en-US" altLang="zh-CN" sz="1800" b="0" i="0">
                    <a:solidFill>
                      <a:srgbClr val="003760"/>
                    </a:solidFill>
                    <a:latin typeface="Times New Roman" pitchFamily="34" charset="0"/>
                    <a:ea typeface="微软雅黑" pitchFamily="34" charset="-122"/>
                    <a:cs typeface="Times New Roman" pitchFamily="34" charset="-120"/>
                  </a:rPr>
                  <a:t>，初始位置</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在点</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𝑃</m:t>
                        </m:r>
                      </m:e>
                      <m:sub>
                        <m:r>
                          <a:rPr lang="en-US" altLang="zh-CN" sz="1800" b="0" i="0">
                            <a:solidFill>
                              <a:srgbClr val="003760"/>
                            </a:solidFill>
                            <a:latin typeface="Cambria Math" pitchFamily="34" charset="0"/>
                            <a:ea typeface="Cambria Math" pitchFamily="34" charset="-122"/>
                            <a:cs typeface="Cambria Math" pitchFamily="34" charset="-120"/>
                          </a:rPr>
                          <m:t>0</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处，</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𝑃</m:t>
                        </m:r>
                      </m:e>
                      <m:sub>
                        <m:r>
                          <a:rPr lang="en-US" altLang="zh-CN" sz="1800" b="0" i="0">
                            <a:solidFill>
                              <a:srgbClr val="003760"/>
                            </a:solidFill>
                            <a:latin typeface="Cambria Math" pitchFamily="34" charset="0"/>
                            <a:ea typeface="Cambria Math" pitchFamily="34" charset="-122"/>
                            <a:cs typeface="Cambria Math" pitchFamily="34" charset="-120"/>
                          </a:rPr>
                          <m:t>0</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轴正半轴的夹角为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.经过</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小时后，卫星在点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处，则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𝑂𝑃</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轴正半轴</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，则点</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oMath>
                </a14:m>
                <a:r>
                  <a:rPr lang="en-US" altLang="zh-CN" b="0" i="0" dirty="0">
                    <a:solidFill>
                      <a:srgbClr val="003760"/>
                    </a:solidFill>
                    <a:latin typeface="Times New Roman" pitchFamily="34" charset="0"/>
                    <a:ea typeface="微软雅黑" pitchFamily="34" charset="-122"/>
                    <a:cs typeface="Times New Roman" pitchFamily="34" charset="-120"/>
                  </a:rPr>
                  <a:t>的纵坐标</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𝑅</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C_5_AS.40_2#69729733d?htil=3&amp;vaa=1&amp;vcp=1&amp;vop=1&amp;pid=391087f76&amp;color=0,55,96&amp;vtp=1&amp;bbb=1&amp;hb=1"/>
              <p:cNvSpPr>
                <a:spLocks noRot="1" noChangeAspect="1" noMove="1" noResize="1" noEditPoints="1" noAdjustHandles="1" noChangeArrowheads="1" noChangeShapeType="1" noTextEdit="1"/>
              </p:cNvSpPr>
              <p:nvPr/>
            </p:nvSpPr>
            <p:spPr>
              <a:xfrm>
                <a:off x="502920" y="3274522"/>
                <a:ext cx="8860536" cy="1257300"/>
              </a:xfrm>
              <a:prstGeom prst="rect">
                <a:avLst/>
              </a:prstGeom>
              <a:blipFill>
                <a:blip r:embed="rId4"/>
                <a:stretch>
                  <a:fillRect l="-1652" r="-1583" b="-6796"/>
                </a:stretch>
              </a:blipFill>
              <a:ln/>
            </p:spPr>
            <p:txBody>
              <a:bodyPr/>
              <a:lstStyle/>
              <a:p>
                <a:r>
                  <a:rPr lang="zh-CN" altLang="en-US">
                    <a:noFill/>
                  </a:rPr>
                  <a:t> </a:t>
                </a:r>
              </a:p>
            </p:txBody>
          </p:sp>
        </mc:Fallback>
      </mc:AlternateContent>
      <p:sp>
        <p:nvSpPr>
          <p:cNvPr id="7" name="QC_5_AS.40_3#69729733d?htil=3&amp;vaa=1&amp;vcp=1&amp;vop=1&amp;pid=391087f76&amp;color=0,55,96&amp;vtp=1&amp;bbb=1"/>
          <p:cNvSpPr/>
          <p:nvPr/>
        </p:nvSpPr>
        <p:spPr>
          <a:xfrm>
            <a:off x="502920" y="4542045"/>
            <a:ext cx="8860536"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所以最适合用来刻画地球静止轨道卫星的纵坐标与运行时间的关系的是三角函数模型.</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D.</a:t>
            </a:r>
            <a:endParaRPr lang="en-US" altLang="zh-CN" sz="1800"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bg/>
                                          </p:spTgt>
                                        </p:tgtEl>
                                        <p:attrNameLst>
                                          <p:attrName>style.visibility</p:attrName>
                                        </p:attrNameLst>
                                      </p:cBhvr>
                                      <p:to>
                                        <p:strVal val="visible"/>
                                      </p:to>
                                    </p:set>
                                    <p:animEffect transition="in" filter="fade">
                                      <p:cBhvr>
                                        <p:cTn id="12" dur="500"/>
                                        <p:tgtEl>
                                          <p:spTgt spid="6">
                                            <p:bg/>
                                          </p:spTgt>
                                        </p:tgtEl>
                                      </p:cBhvr>
                                    </p:animEffect>
                                    <p:anim calcmode="lin" valueType="num">
                                      <p:cBhvr>
                                        <p:cTn id="13" dur="500" fill="hold"/>
                                        <p:tgtEl>
                                          <p:spTgt spid="6">
                                            <p:bg/>
                                          </p:spTgt>
                                        </p:tgtEl>
                                        <p:attrNameLst>
                                          <p:attrName>ppt_x</p:attrName>
                                        </p:attrNameLst>
                                      </p:cBhvr>
                                      <p:tavLst>
                                        <p:tav tm="0">
                                          <p:val>
                                            <p:strVal val="#ppt_x"/>
                                          </p:val>
                                        </p:tav>
                                        <p:tav tm="100000">
                                          <p:val>
                                            <p:strVal val="#ppt_x"/>
                                          </p:val>
                                        </p:tav>
                                      </p:tavLst>
                                    </p:anim>
                                    <p:anim calcmode="lin" valueType="num">
                                      <p:cBhvr>
                                        <p:cTn id="14" dur="500" fill="hold"/>
                                        <p:tgtEl>
                                          <p:spTgt spid="6">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500"/>
                                        <p:tgtEl>
                                          <p:spTgt spid="6">
                                            <p:txEl>
                                              <p:pRg st="1" end="1"/>
                                            </p:txEl>
                                          </p:spTgt>
                                        </p:tgtEl>
                                      </p:cBhvr>
                                    </p:animEffect>
                                    <p:anim calcmode="lin" valueType="num">
                                      <p:cBhvr>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fade">
                                      <p:cBhvr>
                                        <p:cTn id="27" dur="500"/>
                                        <p:tgtEl>
                                          <p:spTgt spid="6">
                                            <p:txEl>
                                              <p:pRg st="2" end="2"/>
                                            </p:txEl>
                                          </p:spTgt>
                                        </p:tgtEl>
                                      </p:cBhvr>
                                    </p:animEffect>
                                    <p:anim calcmode="lin" valueType="num">
                                      <p:cBhvr>
                                        <p:cTn id="2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bg/>
                                          </p:spTgt>
                                        </p:tgtEl>
                                        <p:attrNameLst>
                                          <p:attrName>style.visibility</p:attrName>
                                        </p:attrNameLst>
                                      </p:cBhvr>
                                      <p:to>
                                        <p:strVal val="visible"/>
                                      </p:to>
                                    </p:set>
                                    <p:animEffect transition="in" filter="fade">
                                      <p:cBhvr>
                                        <p:cTn id="32" dur="500"/>
                                        <p:tgtEl>
                                          <p:spTgt spid="7">
                                            <p:bg/>
                                          </p:spTgt>
                                        </p:tgtEl>
                                      </p:cBhvr>
                                    </p:animEffect>
                                    <p:anim calcmode="lin" valueType="num">
                                      <p:cBhvr>
                                        <p:cTn id="33" dur="500" fill="hold"/>
                                        <p:tgtEl>
                                          <p:spTgt spid="7">
                                            <p:bg/>
                                          </p:spTgt>
                                        </p:tgtEl>
                                        <p:attrNameLst>
                                          <p:attrName>ppt_x</p:attrName>
                                        </p:attrNameLst>
                                      </p:cBhvr>
                                      <p:tavLst>
                                        <p:tav tm="0">
                                          <p:val>
                                            <p:strVal val="#ppt_x"/>
                                          </p:val>
                                        </p:tav>
                                        <p:tav tm="100000">
                                          <p:val>
                                            <p:strVal val="#ppt_x"/>
                                          </p:val>
                                        </p:tav>
                                      </p:tavLst>
                                    </p:anim>
                                    <p:anim calcmode="lin" valueType="num">
                                      <p:cBhvr>
                                        <p:cTn id="34" dur="500" fill="hold"/>
                                        <p:tgtEl>
                                          <p:spTgt spid="7">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anim calcmode="lin" valueType="num">
                                      <p:cBhvr>
                                        <p:cTn id="3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7">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xEl>
                                              <p:pRg st="1" end="1"/>
                                            </p:txEl>
                                          </p:spTgt>
                                        </p:tgtEl>
                                        <p:attrNameLst>
                                          <p:attrName>style.visibility</p:attrName>
                                        </p:attrNameLst>
                                      </p:cBhvr>
                                      <p:to>
                                        <p:strVal val="visible"/>
                                      </p:to>
                                    </p:set>
                                    <p:animEffect transition="in" filter="fade">
                                      <p:cBhvr>
                                        <p:cTn id="42" dur="500"/>
                                        <p:tgtEl>
                                          <p:spTgt spid="7">
                                            <p:txEl>
                                              <p:pRg st="1" end="1"/>
                                            </p:txEl>
                                          </p:spTgt>
                                        </p:tgtEl>
                                      </p:cBhvr>
                                    </p:animEffect>
                                    <p:anim calcmode="lin" valueType="num">
                                      <p:cBhvr>
                                        <p:cTn id="4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4"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770889e31.fixed?vcp=1&amp;color=0,55,96&amp;tib=255,255,255&amp;vtp=1" descr="preencoded.png"/>
          <p:cNvPicPr>
            <a:picLocks noChangeAspect="1"/>
          </p:cNvPicPr>
          <p:nvPr/>
        </p:nvPicPr>
        <p:blipFill>
          <a:blip r:embed="rId3"/>
          <a:stretch>
            <a:fillRect/>
          </a:stretch>
        </p:blipFill>
        <p:spPr>
          <a:xfrm>
            <a:off x="4645152" y="2020824"/>
            <a:ext cx="2843784" cy="1344168"/>
          </a:xfrm>
          <a:prstGeom prst="rect">
            <a:avLst/>
          </a:prstGeom>
        </p:spPr>
      </p:pic>
      <p:sp>
        <p:nvSpPr>
          <p:cNvPr id="3" name="C_1_BD#770889e31.fixed?vcp=1&amp;color=61,88,159&amp;vtp=1&amp;bbb=1"/>
          <p:cNvSpPr/>
          <p:nvPr/>
        </p:nvSpPr>
        <p:spPr>
          <a:xfrm>
            <a:off x="4645152" y="2093976"/>
            <a:ext cx="2880360"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第七章</a:t>
            </a:r>
            <a:endParaRPr lang="en-US" altLang="zh-CN" sz="5400" dirty="0"/>
          </a:p>
        </p:txBody>
      </p:sp>
      <p:sp>
        <p:nvSpPr>
          <p:cNvPr id="4" name="C_1_BD#770889e31.fixed?vcp=1&amp;color=61,88,159&amp;vtp=1&amp;bbb=1"/>
          <p:cNvSpPr/>
          <p:nvPr/>
        </p:nvSpPr>
        <p:spPr>
          <a:xfrm>
            <a:off x="0" y="3529584"/>
            <a:ext cx="12188952"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三角函数</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43_1#1e0b1d068?vcp=1&amp;vop=1&amp;pid=391087f76&amp;color=0,55,96&amp;vtp=1&amp;bt=1&amp;bbb=1"/>
              <p:cNvSpPr/>
              <p:nvPr/>
            </p:nvSpPr>
            <p:spPr>
              <a:xfrm>
                <a:off x="502920" y="2644603"/>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3-2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某港口的水深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oMath>
                </a14:m>
                <a:r>
                  <a:rPr lang="en-US" altLang="zh-CN" sz="1800" b="0" i="0" dirty="0">
                    <a:solidFill>
                      <a:srgbClr val="003760"/>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）是时间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≤24</m:t>
                    </m:r>
                  </m:oMath>
                </a14:m>
                <a:r>
                  <a:rPr lang="en-US" altLang="zh-CN" sz="1800" b="0" i="0" dirty="0">
                    <a:solidFill>
                      <a:srgbClr val="003760"/>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的函数，该港口的水深数据如表所示：</a:t>
                </a:r>
                <a:endParaRPr lang="en-US" altLang="zh-CN" sz="1800" dirty="0"/>
              </a:p>
            </p:txBody>
          </p:sp>
        </mc:Choice>
        <mc:Fallback xmlns="">
          <p:sp>
            <p:nvSpPr>
              <p:cNvPr id="2" name="QO_5_BD.43_1#1e0b1d068?vcp=1&amp;vop=1&amp;pid=391087f76&amp;color=0,55,96&amp;vtp=1&amp;bt=1&amp;bbb=1"/>
              <p:cNvSpPr>
                <a:spLocks noRot="1" noChangeAspect="1" noMove="1" noResize="1" noEditPoints="1" noAdjustHandles="1" noChangeArrowheads="1" noChangeShapeType="1" noTextEdit="1"/>
              </p:cNvSpPr>
              <p:nvPr/>
            </p:nvSpPr>
            <p:spPr>
              <a:xfrm>
                <a:off x="502920" y="2644603"/>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0" name="QO_5_BD.43_2#1e0b1d068?colgroup=5,3,3,3,1,3,3,5,3,3&amp;vcp=1&amp;vop=1&amp;pid=391087f76&amp;color=0,55,96&amp;vtp=1&amp;bbb=1"/>
              <p:cNvGraphicFramePr>
                <a:graphicFrameLocks noGrp="1"/>
              </p:cNvGraphicFramePr>
              <p:nvPr>
                <p:extLst>
                  <p:ext uri="{D42A27DB-BD31-4B8C-83A1-F6EECF244321}">
                    <p14:modId xmlns:p14="http://schemas.microsoft.com/office/powerpoint/2010/main" val="1726137219"/>
                  </p:ext>
                </p:extLst>
              </p:nvPr>
            </p:nvGraphicFramePr>
            <p:xfrm>
              <a:off x="502920" y="3143712"/>
              <a:ext cx="10442448" cy="779654"/>
            </p:xfrm>
            <a:graphic>
              <a:graphicData uri="http://schemas.openxmlformats.org/drawingml/2006/table">
                <a:tbl>
                  <a:tblPr/>
                  <a:tblGrid>
                    <a:gridCol w="1490472">
                      <a:extLst>
                        <a:ext uri="{9D8B030D-6E8A-4147-A177-3AD203B41FA5}">
                          <a16:colId xmlns:a16="http://schemas.microsoft.com/office/drawing/2014/main" val="20000"/>
                        </a:ext>
                      </a:extLst>
                    </a:gridCol>
                    <a:gridCol w="1005840">
                      <a:extLst>
                        <a:ext uri="{9D8B030D-6E8A-4147-A177-3AD203B41FA5}">
                          <a16:colId xmlns:a16="http://schemas.microsoft.com/office/drawing/2014/main" val="20001"/>
                        </a:ext>
                      </a:extLst>
                    </a:gridCol>
                    <a:gridCol w="1005840">
                      <a:extLst>
                        <a:ext uri="{9D8B030D-6E8A-4147-A177-3AD203B41FA5}">
                          <a16:colId xmlns:a16="http://schemas.microsoft.com/office/drawing/2014/main" val="20002"/>
                        </a:ext>
                      </a:extLst>
                    </a:gridCol>
                    <a:gridCol w="1005840">
                      <a:extLst>
                        <a:ext uri="{9D8B030D-6E8A-4147-A177-3AD203B41FA5}">
                          <a16:colId xmlns:a16="http://schemas.microsoft.com/office/drawing/2014/main" val="20003"/>
                        </a:ext>
                      </a:extLst>
                    </a:gridCol>
                    <a:gridCol w="475488">
                      <a:extLst>
                        <a:ext uri="{9D8B030D-6E8A-4147-A177-3AD203B41FA5}">
                          <a16:colId xmlns:a16="http://schemas.microsoft.com/office/drawing/2014/main" val="20004"/>
                        </a:ext>
                      </a:extLst>
                    </a:gridCol>
                    <a:gridCol w="1005840">
                      <a:extLst>
                        <a:ext uri="{9D8B030D-6E8A-4147-A177-3AD203B41FA5}">
                          <a16:colId xmlns:a16="http://schemas.microsoft.com/office/drawing/2014/main" val="20005"/>
                        </a:ext>
                      </a:extLst>
                    </a:gridCol>
                    <a:gridCol w="1005840">
                      <a:extLst>
                        <a:ext uri="{9D8B030D-6E8A-4147-A177-3AD203B41FA5}">
                          <a16:colId xmlns:a16="http://schemas.microsoft.com/office/drawing/2014/main" val="20006"/>
                        </a:ext>
                      </a:extLst>
                    </a:gridCol>
                    <a:gridCol w="1435608">
                      <a:extLst>
                        <a:ext uri="{9D8B030D-6E8A-4147-A177-3AD203B41FA5}">
                          <a16:colId xmlns:a16="http://schemas.microsoft.com/office/drawing/2014/main" val="20007"/>
                        </a:ext>
                      </a:extLst>
                    </a:gridCol>
                    <a:gridCol w="1005840">
                      <a:extLst>
                        <a:ext uri="{9D8B030D-6E8A-4147-A177-3AD203B41FA5}">
                          <a16:colId xmlns:a16="http://schemas.microsoft.com/office/drawing/2014/main" val="20008"/>
                        </a:ext>
                      </a:extLst>
                    </a:gridCol>
                    <a:gridCol w="1005840">
                      <a:extLst>
                        <a:ext uri="{9D8B030D-6E8A-4147-A177-3AD203B41FA5}">
                          <a16:colId xmlns:a16="http://schemas.microsoft.com/office/drawing/2014/main" val="20009"/>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𝑡</m:t>
                              </m:r>
                              <m:r>
                                <a:rPr lang="en-US" altLang="zh-CN" sz="1800" b="0" i="0" spc="-100">
                                  <a:solidFill>
                                    <a:srgbClr val="003760"/>
                                  </a:solidFill>
                                  <a:latin typeface="Cambria Math" pitchFamily="34" charset="0"/>
                                  <a:ea typeface="Cambria Math" pitchFamily="34" charset="-122"/>
                                  <a:cs typeface="Cambria Math" pitchFamily="34" charset="-120"/>
                                </a:rPr>
                                <m:t>/</m:t>
                              </m:r>
                              <m:r>
                                <m:rPr>
                                  <m:sty m:val="p"/>
                                </m:rPr>
                                <a:rPr lang="en-US" altLang="zh-CN" sz="1800" b="0" i="0" spc="-100">
                                  <a:solidFill>
                                    <a:srgbClr val="00376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𝑦</m:t>
                              </m:r>
                              <m:r>
                                <a:rPr lang="en-US" altLang="zh-CN" sz="1800" b="0" i="0" spc="-100">
                                  <a:solidFill>
                                    <a:srgbClr val="003760"/>
                                  </a:solidFill>
                                  <a:latin typeface="Cambria Math" pitchFamily="34" charset="0"/>
                                  <a:ea typeface="Cambria Math" pitchFamily="34" charset="-122"/>
                                  <a:cs typeface="Cambria Math" pitchFamily="34" charset="-120"/>
                                </a:rPr>
                                <m:t>/</m:t>
                              </m:r>
                              <m:r>
                                <m:rPr>
                                  <m:sty m:val="p"/>
                                </m:rPr>
                                <a:rPr lang="en-US" altLang="zh-CN" sz="1800" b="0" i="0" spc="-100">
                                  <a:solidFill>
                                    <a:srgbClr val="00376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20" name="QO_5_BD.43_2#1e0b1d068?colgroup=5,3,3,3,1,3,3,5,3,3&amp;vcp=1&amp;vop=1&amp;pid=391087f76&amp;color=0,55,96&amp;vtp=1&amp;bbb=1"/>
              <p:cNvGraphicFramePr>
                <a:graphicFrameLocks noGrp="1"/>
              </p:cNvGraphicFramePr>
              <p:nvPr>
                <p:extLst>
                  <p:ext uri="{D42A27DB-BD31-4B8C-83A1-F6EECF244321}">
                    <p14:modId xmlns:p14="http://schemas.microsoft.com/office/powerpoint/2010/main" val="1726137219"/>
                  </p:ext>
                </p:extLst>
              </p:nvPr>
            </p:nvGraphicFramePr>
            <p:xfrm>
              <a:off x="502920" y="3143712"/>
              <a:ext cx="10442448" cy="779654"/>
            </p:xfrm>
            <a:graphic>
              <a:graphicData uri="http://schemas.openxmlformats.org/drawingml/2006/table">
                <a:tbl>
                  <a:tblPr/>
                  <a:tblGrid>
                    <a:gridCol w="1490472">
                      <a:extLst>
                        <a:ext uri="{9D8B030D-6E8A-4147-A177-3AD203B41FA5}">
                          <a16:colId xmlns:a16="http://schemas.microsoft.com/office/drawing/2014/main" val="20000"/>
                        </a:ext>
                      </a:extLst>
                    </a:gridCol>
                    <a:gridCol w="1005840">
                      <a:extLst>
                        <a:ext uri="{9D8B030D-6E8A-4147-A177-3AD203B41FA5}">
                          <a16:colId xmlns:a16="http://schemas.microsoft.com/office/drawing/2014/main" val="20001"/>
                        </a:ext>
                      </a:extLst>
                    </a:gridCol>
                    <a:gridCol w="1005840">
                      <a:extLst>
                        <a:ext uri="{9D8B030D-6E8A-4147-A177-3AD203B41FA5}">
                          <a16:colId xmlns:a16="http://schemas.microsoft.com/office/drawing/2014/main" val="20002"/>
                        </a:ext>
                      </a:extLst>
                    </a:gridCol>
                    <a:gridCol w="1005840">
                      <a:extLst>
                        <a:ext uri="{9D8B030D-6E8A-4147-A177-3AD203B41FA5}">
                          <a16:colId xmlns:a16="http://schemas.microsoft.com/office/drawing/2014/main" val="20003"/>
                        </a:ext>
                      </a:extLst>
                    </a:gridCol>
                    <a:gridCol w="475488">
                      <a:extLst>
                        <a:ext uri="{9D8B030D-6E8A-4147-A177-3AD203B41FA5}">
                          <a16:colId xmlns:a16="http://schemas.microsoft.com/office/drawing/2014/main" val="20004"/>
                        </a:ext>
                      </a:extLst>
                    </a:gridCol>
                    <a:gridCol w="1005840">
                      <a:extLst>
                        <a:ext uri="{9D8B030D-6E8A-4147-A177-3AD203B41FA5}">
                          <a16:colId xmlns:a16="http://schemas.microsoft.com/office/drawing/2014/main" val="20005"/>
                        </a:ext>
                      </a:extLst>
                    </a:gridCol>
                    <a:gridCol w="1005840">
                      <a:extLst>
                        <a:ext uri="{9D8B030D-6E8A-4147-A177-3AD203B41FA5}">
                          <a16:colId xmlns:a16="http://schemas.microsoft.com/office/drawing/2014/main" val="20006"/>
                        </a:ext>
                      </a:extLst>
                    </a:gridCol>
                    <a:gridCol w="1435608">
                      <a:extLst>
                        <a:ext uri="{9D8B030D-6E8A-4147-A177-3AD203B41FA5}">
                          <a16:colId xmlns:a16="http://schemas.microsoft.com/office/drawing/2014/main" val="20007"/>
                        </a:ext>
                      </a:extLst>
                    </a:gridCol>
                    <a:gridCol w="1005840">
                      <a:extLst>
                        <a:ext uri="{9D8B030D-6E8A-4147-A177-3AD203B41FA5}">
                          <a16:colId xmlns:a16="http://schemas.microsoft.com/office/drawing/2014/main" val="20008"/>
                        </a:ext>
                      </a:extLst>
                    </a:gridCol>
                    <a:gridCol w="1005840">
                      <a:extLst>
                        <a:ext uri="{9D8B030D-6E8A-4147-A177-3AD203B41FA5}">
                          <a16:colId xmlns:a16="http://schemas.microsoft.com/office/drawing/2014/main" val="20009"/>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8" t="-1538" r="-600408" b="-123077"/>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8" t="-103125" r="-600408" b="-25000"/>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9.9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4" name="QO_5_BD.43_3#1e0b1d068?vcp=1&amp;vop=1&amp;pid=391087f76&amp;color=0,55,96&amp;vtp=1&amp;bbb=1"/>
              <p:cNvSpPr/>
              <p:nvPr/>
            </p:nvSpPr>
            <p:spPr>
              <a:xfrm>
                <a:off x="502920" y="4058113"/>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一般情况下，船舶航行时船底与海底的距离不小于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4.5</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时就是安全的.</a:t>
                </a:r>
                <a:endParaRPr lang="en-US" altLang="zh-CN" sz="1800" dirty="0"/>
              </a:p>
            </p:txBody>
          </p:sp>
        </mc:Choice>
        <mc:Fallback xmlns="">
          <p:sp>
            <p:nvSpPr>
              <p:cNvPr id="4" name="QO_5_BD.43_3#1e0b1d068?vcp=1&amp;vop=1&amp;pid=391087f76&amp;color=0,55,96&amp;vtp=1&amp;bbb=1"/>
              <p:cNvSpPr>
                <a:spLocks noRot="1" noChangeAspect="1" noMove="1" noResize="1" noEditPoints="1" noAdjustHandles="1" noChangeArrowheads="1" noChangeShapeType="1" noTextEdit="1"/>
              </p:cNvSpPr>
              <p:nvPr/>
            </p:nvSpPr>
            <p:spPr>
              <a:xfrm>
                <a:off x="502920" y="4058113"/>
                <a:ext cx="10570464" cy="363665"/>
              </a:xfrm>
              <a:prstGeom prst="rect">
                <a:avLst/>
              </a:prstGeom>
              <a:blipFill>
                <a:blip r:embed="rId5"/>
                <a:stretch>
                  <a:fillRect l="-1384" b="-38983"/>
                </a:stretch>
              </a:blipFill>
              <a:ln/>
            </p:spPr>
            <p:txBody>
              <a:bodyPr/>
              <a:lstStyle/>
              <a:p>
                <a:r>
                  <a:rPr lang="zh-CN" altLang="en-US">
                    <a:noFill/>
                  </a:rPr>
                  <a:t> </a:t>
                </a:r>
              </a:p>
            </p:txBody>
          </p:sp>
        </mc:Fallback>
      </mc:AlternateContent>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44_1#a8e7d2261?vcp=1&amp;vop=1&amp;pid=1e0b1d068&amp;color=0,55,96&amp;vtp=1&amp;bt=1&amp;bbb=1&amp;hb=1"/>
              <p:cNvSpPr/>
              <p:nvPr/>
            </p:nvSpPr>
            <p:spPr>
              <a:xfrm>
                <a:off x="502920" y="918736"/>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（1）若有以下两个函数模型：</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𝐾</m:t>
                    </m:r>
                  </m:oMath>
                </a14:m>
                <a:r>
                  <a:rPr lang="en-US" altLang="zh-CN" sz="1800" b="0" i="0" dirty="0">
                    <a:solidFill>
                      <a:srgbClr val="003760"/>
                    </a:solidFill>
                    <a:latin typeface="Times New Roman" pitchFamily="34" charset="0"/>
                    <a:ea typeface="微软雅黑" pitchFamily="34" charset="-122"/>
                    <a:cs typeface="Times New Roman" pitchFamily="34" charset="-120"/>
                  </a:rPr>
                  <a:t>，你认为哪个模型可以更好地刻画</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之间的对应关系</a:t>
                </a:r>
                <a:r>
                  <a:rPr lang="en-US" altLang="zh-CN" b="0" i="0" dirty="0">
                    <a:solidFill>
                      <a:srgbClr val="003760"/>
                    </a:solidFill>
                    <a:latin typeface="Times New Roman" pitchFamily="34" charset="0"/>
                    <a:ea typeface="微软雅黑" pitchFamily="34" charset="-122"/>
                    <a:cs typeface="Times New Roman" pitchFamily="34" charset="-120"/>
                  </a:rPr>
                  <a:t>？请说明理由，并求出该拟合模型的函数解析式.</a:t>
                </a:r>
                <a:endParaRPr lang="en-US" altLang="zh-CN" dirty="0"/>
              </a:p>
            </p:txBody>
          </p:sp>
        </mc:Choice>
        <mc:Fallback xmlns="">
          <p:sp>
            <p:nvSpPr>
              <p:cNvPr id="2" name="QO_6_BD.44_1#a8e7d2261?vcp=1&amp;vop=1&amp;pid=1e0b1d068&amp;color=0,55,96&amp;vtp=1&amp;bt=1&amp;bbb=1&amp;hb=1"/>
              <p:cNvSpPr>
                <a:spLocks noRot="1" noChangeAspect="1" noMove="1" noResize="1" noEditPoints="1" noAdjustHandles="1" noChangeArrowheads="1" noChangeShapeType="1" noTextEdit="1"/>
              </p:cNvSpPr>
              <p:nvPr/>
            </p:nvSpPr>
            <p:spPr>
              <a:xfrm>
                <a:off x="502920" y="918736"/>
                <a:ext cx="10570464" cy="773240"/>
              </a:xfrm>
              <a:prstGeom prst="rect">
                <a:avLst/>
              </a:prstGeom>
              <a:blipFill>
                <a:blip r:embed="rId3"/>
                <a:stretch>
                  <a:fillRect l="-1384" b="-1732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45_1#a8e7d2261?vcp=1&amp;vop=1&amp;pid=1e0b1d068&amp;color=0,55,96&amp;vtp=1&amp;bbb=1"/>
              <p:cNvSpPr/>
              <p:nvPr/>
            </p:nvSpPr>
            <p:spPr>
              <a:xfrm>
                <a:off x="502920" y="1737314"/>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函数模型</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𝐾</m:t>
                    </m:r>
                  </m:oMath>
                </a14:m>
                <a:r>
                  <a:rPr lang="en-US" altLang="zh-CN" sz="1800" b="0" i="0" dirty="0">
                    <a:solidFill>
                      <a:srgbClr val="003760"/>
                    </a:solidFill>
                    <a:latin typeface="Times New Roman" pitchFamily="34" charset="0"/>
                    <a:ea typeface="微软雅黑" pitchFamily="34" charset="-122"/>
                    <a:cs typeface="Times New Roman" pitchFamily="34" charset="-120"/>
                  </a:rPr>
                  <a:t>可以更好地刻画</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之间的对应关系.</a:t>
                </a:r>
                <a:endParaRPr lang="en-US" altLang="zh-CN" sz="1800" dirty="0"/>
              </a:p>
            </p:txBody>
          </p:sp>
        </mc:Choice>
        <mc:Fallback xmlns="">
          <p:sp>
            <p:nvSpPr>
              <p:cNvPr id="3" name="QO_6_AN.45_1#a8e7d2261?vcp=1&amp;vop=1&amp;pid=1e0b1d068&amp;color=0,55,96&amp;vtp=1&amp;bbb=1"/>
              <p:cNvSpPr>
                <a:spLocks noRot="1" noChangeAspect="1" noMove="1" noResize="1" noEditPoints="1" noAdjustHandles="1" noChangeArrowheads="1" noChangeShapeType="1" noTextEdit="1"/>
              </p:cNvSpPr>
              <p:nvPr/>
            </p:nvSpPr>
            <p:spPr>
              <a:xfrm>
                <a:off x="502920" y="1737314"/>
                <a:ext cx="10570464" cy="363665"/>
              </a:xfrm>
              <a:prstGeom prst="rect">
                <a:avLst/>
              </a:prstGeom>
              <a:blipFill>
                <a:blip r:embed="rId4"/>
                <a:stretch>
                  <a:fillRect l="-1384" b="-36667"/>
                </a:stretch>
              </a:blipFill>
              <a:ln/>
            </p:spPr>
            <p:txBody>
              <a:bodyPr/>
              <a:lstStyle/>
              <a:p>
                <a:r>
                  <a:rPr lang="zh-CN" altLang="en-US">
                    <a:noFill/>
                  </a:rPr>
                  <a:t> </a:t>
                </a:r>
              </a:p>
            </p:txBody>
          </p:sp>
        </mc:Fallback>
      </mc:AlternateContent>
      <p:pic>
        <p:nvPicPr>
          <p:cNvPr id="4" name="QO_6_AN.45_2#a8e7d2261?vcp=1&amp;vop=1&amp;pid=1e0b1d068&amp;color=0,55,96&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599432" y="2237631"/>
            <a:ext cx="2386584"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O_6_AN.45_3#a8e7d2261?vcp=1&amp;vop=1&amp;pid=1e0b1d068&amp;color=0,55,96&amp;vtp=1&amp;bbb=1&amp;hb=1"/>
              <p:cNvSpPr/>
              <p:nvPr/>
            </p:nvSpPr>
            <p:spPr>
              <a:xfrm>
                <a:off x="502920" y="4066431"/>
                <a:ext cx="10570464" cy="207899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根据题表数据描出的曲线如图所示，经拟合，该曲线可近似地看成正弦型函数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𝐾</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a:t>
                </a:r>
              </a:p>
              <a:p>
                <a:pPr latinLnBrk="1">
                  <a:lnSpc>
                    <a:spcPts val="4600"/>
                  </a:lnSpc>
                </a:pPr>
                <a:r>
                  <a:rPr lang="en-US" altLang="zh-CN" sz="1800" b="0" i="0">
                    <a:solidFill>
                      <a:srgbClr val="003760"/>
                    </a:solidFill>
                    <a:latin typeface="Times New Roman" pitchFamily="34" charset="0"/>
                    <a:ea typeface="微软雅黑" pitchFamily="34" charset="-122"/>
                    <a:cs typeface="Times New Roman" pitchFamily="34" charset="-120"/>
                  </a:rPr>
                  <a:t>象</a:t>
                </a:r>
                <a:r>
                  <a:rPr lang="en-US" altLang="zh-CN" sz="1800" b="0" i="0" dirty="0">
                    <a:solidFill>
                      <a:srgbClr val="003760"/>
                    </a:solidFill>
                    <a:latin typeface="Times New Roman" pitchFamily="34" charset="0"/>
                    <a:ea typeface="微软雅黑" pitchFamily="34" charset="-122"/>
                    <a:cs typeface="Times New Roman" pitchFamily="34" charset="-120"/>
                  </a:rPr>
                  <a:t>.从拟合曲线可知，函数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𝐾</m:t>
                    </m:r>
                  </m:oMath>
                </a14:m>
                <a:r>
                  <a:rPr lang="en-US" altLang="zh-CN" sz="1800" b="0" i="0" dirty="0">
                    <a:solidFill>
                      <a:srgbClr val="003760"/>
                    </a:solidFill>
                    <a:latin typeface="Times New Roman" pitchFamily="34" charset="0"/>
                    <a:ea typeface="微软雅黑" pitchFamily="34" charset="-122"/>
                    <a:cs typeface="Times New Roman" pitchFamily="34" charset="-120"/>
                  </a:rPr>
                  <a:t>在一个周期内由最大值变到最小值需</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9−3=6(</m:t>
                    </m:r>
                    <m:r>
                      <m:rPr>
                        <m:sty m:val="p"/>
                      </m:rP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，此为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4600"/>
                  </a:lnSpc>
                </a:pPr>
                <a:r>
                  <a:rPr lang="en-US" altLang="zh-CN" sz="1800" b="0" i="0">
                    <a:solidFill>
                      <a:srgbClr val="003760"/>
                    </a:solidFill>
                    <a:latin typeface="Times New Roman" pitchFamily="34" charset="0"/>
                    <a:ea typeface="微软雅黑" pitchFamily="34" charset="-122"/>
                    <a:cs typeface="Times New Roman" pitchFamily="34" charset="-120"/>
                  </a:rPr>
                  <a:t>个周期</a:t>
                </a:r>
                <a:r>
                  <a:rPr lang="en-US" altLang="zh-CN" sz="1800" b="0" i="0" dirty="0">
                    <a:solidFill>
                      <a:srgbClr val="003760"/>
                    </a:solidFill>
                    <a:latin typeface="Times New Roman" pitchFamily="34" charset="0"/>
                    <a:ea typeface="微软雅黑" pitchFamily="34" charset="-122"/>
                    <a:cs typeface="Times New Roman" pitchFamily="34" charset="-120"/>
                  </a:rPr>
                  <a:t>，所以函数的最小正周期为12，因此</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=12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.又因为当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 </a:t>
                </a:r>
              </a:p>
              <a:p>
                <a:pPr latinLnBrk="1">
                  <a:lnSpc>
                    <a:spcPts val="4200"/>
                  </a:lnSpc>
                </a:pP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𝑦</m:t>
                        </m:r>
                      </m:e>
                      <m:sub>
                        <m:r>
                          <m:rPr>
                            <m:sty m:val="p"/>
                          </m:rPr>
                          <a:rPr lang="en-US" altLang="zh-CN" b="0" i="0">
                            <a:solidFill>
                              <a:srgbClr val="003760"/>
                            </a:solidFill>
                            <a:latin typeface="Cambria Math" pitchFamily="34" charset="0"/>
                            <a:ea typeface="Cambria Math" pitchFamily="34" charset="-122"/>
                            <a:cs typeface="Cambria Math" pitchFamily="34" charset="-120"/>
                          </a:rPr>
                          <m:t>max</m:t>
                        </m:r>
                      </m:sub>
                    </m:sSub>
                    <m:r>
                      <a:rPr lang="en-US" altLang="zh-CN" b="0" i="0">
                        <a:solidFill>
                          <a:srgbClr val="003760"/>
                        </a:solidFill>
                        <a:latin typeface="Cambria Math" pitchFamily="34" charset="0"/>
                        <a:ea typeface="Cambria Math" pitchFamily="34" charset="-122"/>
                        <a:cs typeface="Cambria Math" pitchFamily="34" charset="-120"/>
                      </a:rPr>
                      <m:t>=13</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𝐾</m:t>
                    </m:r>
                    <m:r>
                      <a:rPr lang="en-US" altLang="zh-CN" b="0" i="0">
                        <a:solidFill>
                          <a:srgbClr val="003760"/>
                        </a:solidFill>
                        <a:latin typeface="Cambria Math" pitchFamily="34" charset="0"/>
                        <a:ea typeface="Cambria Math" pitchFamily="34" charset="-122"/>
                        <a:cs typeface="Cambria Math" pitchFamily="34" charset="-120"/>
                      </a:rPr>
                      <m:t>=10</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=13−10=3</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，所以所求函数的解析式为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sin</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+10(0≤</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6_AN.45_3#a8e7d2261?vcp=1&amp;vop=1&amp;pid=1e0b1d068&amp;color=0,55,96&amp;vtp=1&amp;bbb=1&amp;hb=1"/>
              <p:cNvSpPr>
                <a:spLocks noRot="1" noChangeAspect="1" noMove="1" noResize="1" noEditPoints="1" noAdjustHandles="1" noChangeArrowheads="1" noChangeShapeType="1" noTextEdit="1"/>
              </p:cNvSpPr>
              <p:nvPr/>
            </p:nvSpPr>
            <p:spPr>
              <a:xfrm>
                <a:off x="502920" y="4066431"/>
                <a:ext cx="10570464" cy="2078990"/>
              </a:xfrm>
              <a:prstGeom prst="rect">
                <a:avLst/>
              </a:prstGeom>
              <a:blipFill>
                <a:blip r:embed="rId6"/>
                <a:stretch>
                  <a:fillRect l="-1384" r="-750" b="-41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anim calcmode="lin" valueType="num">
                                      <p:cBhvr>
                                        <p:cTn id="23" dur="500" fill="hold"/>
                                        <p:tgtEl>
                                          <p:spTgt spid="5">
                                            <p:bg/>
                                          </p:spTgt>
                                        </p:tgtEl>
                                        <p:attrNameLst>
                                          <p:attrName>ppt_x</p:attrName>
                                        </p:attrNameLst>
                                      </p:cBhvr>
                                      <p:tavLst>
                                        <p:tav tm="0">
                                          <p:val>
                                            <p:strVal val="#ppt_x"/>
                                          </p:val>
                                        </p:tav>
                                        <p:tav tm="100000">
                                          <p:val>
                                            <p:strVal val="#ppt_x"/>
                                          </p:val>
                                        </p:tav>
                                      </p:tavLst>
                                    </p:anim>
                                    <p:anim calcmode="lin" valueType="num">
                                      <p:cBhvr>
                                        <p:cTn id="24" dur="500" fill="hold"/>
                                        <p:tgtEl>
                                          <p:spTgt spid="5">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anim calcmode="lin" valueType="num">
                                      <p:cBhvr>
                                        <p:cTn id="2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anim calcmode="lin" valueType="num">
                                      <p:cBhvr>
                                        <p:cTn id="3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fade">
                                      <p:cBhvr>
                                        <p:cTn id="37" dur="500"/>
                                        <p:tgtEl>
                                          <p:spTgt spid="5">
                                            <p:txEl>
                                              <p:pRg st="2" end="2"/>
                                            </p:txEl>
                                          </p:spTgt>
                                        </p:tgtEl>
                                      </p:cBhvr>
                                    </p:animEffect>
                                    <p:anim calcmode="lin" valueType="num">
                                      <p:cBhvr>
                                        <p:cTn id="3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3" end="3"/>
                                            </p:txEl>
                                          </p:spTgt>
                                        </p:tgtEl>
                                        <p:attrNameLst>
                                          <p:attrName>style.visibility</p:attrName>
                                        </p:attrNameLst>
                                      </p:cBhvr>
                                      <p:to>
                                        <p:strVal val="visible"/>
                                      </p:to>
                                    </p:set>
                                    <p:animEffect transition="in" filter="fade">
                                      <p:cBhvr>
                                        <p:cTn id="42" dur="500"/>
                                        <p:tgtEl>
                                          <p:spTgt spid="5">
                                            <p:txEl>
                                              <p:pRg st="3" end="3"/>
                                            </p:txEl>
                                          </p:spTgt>
                                        </p:tgtEl>
                                      </p:cBhvr>
                                    </p:animEffect>
                                    <p:anim calcmode="lin" valueType="num">
                                      <p:cBhvr>
                                        <p:cTn id="4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46_1#47d6673d3?vcp=1&amp;vop=1&amp;pid=1e0b1d068&amp;color=0,55,96&amp;vtp=1&amp;bt=1&amp;bbb=1&amp;hb=1"/>
              <p:cNvSpPr/>
              <p:nvPr/>
            </p:nvSpPr>
            <p:spPr>
              <a:xfrm>
                <a:off x="502920" y="2049734"/>
                <a:ext cx="10570464"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（2）如果船的吃水深度（船底与水面的距离）为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，那么该船在什么时间段能够安全进港</a:t>
                </a:r>
                <a:r>
                  <a:rPr lang="en-US" altLang="zh-CN" sz="1800" b="0" i="0">
                    <a:solidFill>
                      <a:srgbClr val="003760"/>
                    </a:solidFill>
                    <a:latin typeface="Times New Roman" pitchFamily="34" charset="0"/>
                    <a:ea typeface="微软雅黑" pitchFamily="34" charset="-122"/>
                    <a:cs typeface="Times New Roman" pitchFamily="34" charset="-120"/>
                  </a:rPr>
                  <a:t>？若该船欲当</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天安全离港</a:t>
                </a:r>
                <a:r>
                  <a:rPr lang="en-US" altLang="zh-CN" b="0" i="0" dirty="0">
                    <a:solidFill>
                      <a:srgbClr val="003760"/>
                    </a:solidFill>
                    <a:latin typeface="Times New Roman" pitchFamily="34" charset="0"/>
                    <a:ea typeface="微软雅黑" pitchFamily="34" charset="-122"/>
                    <a:cs typeface="Times New Roman" pitchFamily="34" charset="-120"/>
                  </a:rPr>
                  <a:t>，它在港内停留的时间最多不能超过多长时间？</a:t>
                </a:r>
                <a:endParaRPr lang="en-US" altLang="zh-CN" dirty="0"/>
              </a:p>
            </p:txBody>
          </p:sp>
        </mc:Choice>
        <mc:Fallback xmlns="">
          <p:sp>
            <p:nvSpPr>
              <p:cNvPr id="2" name="QO_6_BD.46_1#47d6673d3?vcp=1&amp;vop=1&amp;pid=1e0b1d068&amp;color=0,55,96&amp;vtp=1&amp;bt=1&amp;bbb=1&amp;hb=1"/>
              <p:cNvSpPr>
                <a:spLocks noRot="1" noChangeAspect="1" noMove="1" noResize="1" noEditPoints="1" noAdjustHandles="1" noChangeArrowheads="1" noChangeShapeType="1" noTextEdit="1"/>
              </p:cNvSpPr>
              <p:nvPr/>
            </p:nvSpPr>
            <p:spPr>
              <a:xfrm>
                <a:off x="502920" y="2049734"/>
                <a:ext cx="10570464" cy="773430"/>
              </a:xfrm>
              <a:prstGeom prst="rect">
                <a:avLst/>
              </a:prstGeom>
              <a:blipFill>
                <a:blip r:embed="rId3"/>
                <a:stretch>
                  <a:fillRect l="-1384" r="-1211"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47_1#47d6673d3?vcp=1&amp;vop=1&amp;pid=1e0b1d068&amp;color=0,55,96&amp;vtp=1&amp;bbb=1&amp;hb=1"/>
              <p:cNvSpPr/>
              <p:nvPr/>
            </p:nvSpPr>
            <p:spPr>
              <a:xfrm>
                <a:off x="502920" y="2826339"/>
                <a:ext cx="10570464" cy="20559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由于船的吃水深度为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，船底与海底的距离不小于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4.5</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，故在船航行时，水深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应大于或等于</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7+4.5=11.5(</m:t>
                    </m:r>
                    <m:r>
                      <m:rPr>
                        <m:sty m:val="p"/>
                      </m:rPr>
                      <a:rPr lang="en-US" altLang="zh-CN" sz="1800" b="0" i="0">
                        <a:solidFill>
                          <a:srgbClr val="003760"/>
                        </a:solidFill>
                        <a:latin typeface="Cambria Math" pitchFamily="34" charset="0"/>
                        <a:ea typeface="Cambria Math" pitchFamily="34" charset="-122"/>
                        <a:cs typeface="Cambria Math" pitchFamily="34" charset="-120"/>
                      </a:rPr>
                      <m:t>m</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+10≥11.5</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13≤</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≤17</m:t>
                    </m:r>
                  </m:oMath>
                </a14:m>
                <a:r>
                  <a:rPr lang="en-US" altLang="zh-CN" sz="1800" b="0" i="0" dirty="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25≤</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≤29</m:t>
                    </m:r>
                  </m:oMath>
                </a14:m>
                <a:r>
                  <a:rPr lang="en-US" altLang="zh-CN" sz="1800" b="0" i="0" dirty="0">
                    <a:solidFill>
                      <a:srgbClr val="003760"/>
                    </a:solidFill>
                    <a:latin typeface="Times New Roman" pitchFamily="34" charset="0"/>
                    <a:ea typeface="微软雅黑" pitchFamily="34" charset="-122"/>
                    <a:cs typeface="Times New Roman" pitchFamily="34" charset="-120"/>
                  </a:rPr>
                  <a:t>（不符合题意，舍去）.所以当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13≤</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时，船能够安全进港</a:t>
                </a:r>
                <a:r>
                  <a:rPr lang="en-US" altLang="zh-CN" sz="1800" b="0" i="0">
                    <a:solidFill>
                      <a:srgbClr val="003760"/>
                    </a:solidFill>
                    <a:latin typeface="Times New Roman" pitchFamily="34" charset="0"/>
                    <a:ea typeface="微软雅黑" pitchFamily="34" charset="-122"/>
                    <a:cs typeface="Times New Roman" pitchFamily="34" charset="-120"/>
                  </a:rPr>
                  <a:t>，船要在一天之内</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在港口停留时间最长</a:t>
                </a:r>
                <a:r>
                  <a:rPr lang="en-US" altLang="zh-CN" b="0" i="0" dirty="0">
                    <a:solidFill>
                      <a:srgbClr val="003760"/>
                    </a:solidFill>
                    <a:latin typeface="Times New Roman" pitchFamily="34" charset="0"/>
                    <a:ea typeface="微软雅黑" pitchFamily="34" charset="-122"/>
                    <a:cs typeface="Times New Roman" pitchFamily="34" charset="-120"/>
                  </a:rPr>
                  <a:t>，就应从凌晨</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m:t>
                    </m:r>
                    <m:r>
                      <m:rPr>
                        <m:nor/>
                      </m:rPr>
                      <a:rPr lang="en-US" altLang="zh-CN" b="0" i="0">
                        <a:solidFill>
                          <a:srgbClr val="003760"/>
                        </a:solidFill>
                        <a:latin typeface="Cambria Math" pitchFamily="34" charset="0"/>
                        <a:ea typeface="Cambria Math" pitchFamily="34" charset="-122"/>
                        <a:cs typeface="Cambria Math" pitchFamily="34" charset="-120"/>
                      </a:rPr>
                      <m:t> </m:t>
                    </m:r>
                    <m:r>
                      <m:rPr>
                        <m:sty m:val="p"/>
                      </m:rPr>
                      <a:rPr lang="en-US" altLang="zh-CN" b="0" i="0">
                        <a:solidFill>
                          <a:srgbClr val="003760"/>
                        </a:solidFill>
                        <a:latin typeface="Cambria Math" pitchFamily="34" charset="0"/>
                        <a:ea typeface="Cambria Math" pitchFamily="34" charset="-122"/>
                        <a:cs typeface="Cambria Math" pitchFamily="34" charset="-120"/>
                      </a:rPr>
                      <m:t>h</m:t>
                    </m:r>
                  </m:oMath>
                </a14:m>
                <a:r>
                  <a:rPr lang="en-US" altLang="zh-CN" b="0" i="0" dirty="0">
                    <a:solidFill>
                      <a:srgbClr val="003760"/>
                    </a:solidFill>
                    <a:latin typeface="Times New Roman" pitchFamily="34" charset="0"/>
                    <a:ea typeface="微软雅黑" pitchFamily="34" charset="-122"/>
                    <a:cs typeface="Times New Roman" pitchFamily="34" charset="-120"/>
                  </a:rPr>
                  <a:t>进港，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17</m:t>
                    </m:r>
                    <m:r>
                      <m:rPr>
                        <m:nor/>
                      </m:rPr>
                      <a:rPr lang="en-US" altLang="zh-CN" b="0" i="0">
                        <a:solidFill>
                          <a:srgbClr val="003760"/>
                        </a:solidFill>
                        <a:latin typeface="Cambria Math" pitchFamily="34" charset="0"/>
                        <a:ea typeface="Cambria Math" pitchFamily="34" charset="-122"/>
                        <a:cs typeface="Cambria Math" pitchFamily="34" charset="-120"/>
                      </a:rPr>
                      <m:t> </m:t>
                    </m:r>
                    <m:r>
                      <m:rPr>
                        <m:sty m:val="p"/>
                      </m:rPr>
                      <a:rPr lang="en-US" altLang="zh-CN" b="0" i="0">
                        <a:solidFill>
                          <a:srgbClr val="003760"/>
                        </a:solidFill>
                        <a:latin typeface="Cambria Math" pitchFamily="34" charset="0"/>
                        <a:ea typeface="Cambria Math" pitchFamily="34" charset="-122"/>
                        <a:cs typeface="Cambria Math" pitchFamily="34" charset="-120"/>
                      </a:rPr>
                      <m:t>h</m:t>
                    </m:r>
                  </m:oMath>
                </a14:m>
                <a:r>
                  <a:rPr lang="en-US" altLang="zh-CN" b="0" i="0" dirty="0">
                    <a:solidFill>
                      <a:srgbClr val="003760"/>
                    </a:solidFill>
                    <a:latin typeface="Times New Roman" pitchFamily="34" charset="0"/>
                    <a:ea typeface="微软雅黑" pitchFamily="34" charset="-122"/>
                    <a:cs typeface="Times New Roman" pitchFamily="34" charset="-120"/>
                  </a:rPr>
                  <a:t>离港，在港内停留的时间最多不能超过</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16</m:t>
                    </m:r>
                    <m:r>
                      <m:rPr>
                        <m:nor/>
                      </m:rPr>
                      <a:rPr lang="en-US" altLang="zh-CN" b="0" i="0">
                        <a:solidFill>
                          <a:srgbClr val="003760"/>
                        </a:solidFill>
                        <a:latin typeface="Cambria Math" pitchFamily="34" charset="0"/>
                        <a:ea typeface="Cambria Math" pitchFamily="34" charset="-122"/>
                        <a:cs typeface="Cambria Math" pitchFamily="34" charset="-120"/>
                      </a:rPr>
                      <m:t> </m:t>
                    </m:r>
                    <m:r>
                      <m:rPr>
                        <m:sty m:val="p"/>
                      </m:rPr>
                      <a:rPr lang="en-US" altLang="zh-CN" b="0" i="0">
                        <a:solidFill>
                          <a:srgbClr val="00376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AN.47_1#47d6673d3?vcp=1&amp;vop=1&amp;pid=1e0b1d068&amp;color=0,55,96&amp;vtp=1&amp;bbb=1&amp;hb=1"/>
              <p:cNvSpPr>
                <a:spLocks noRot="1" noChangeAspect="1" noMove="1" noResize="1" noEditPoints="1" noAdjustHandles="1" noChangeArrowheads="1" noChangeShapeType="1" noTextEdit="1"/>
              </p:cNvSpPr>
              <p:nvPr/>
            </p:nvSpPr>
            <p:spPr>
              <a:xfrm>
                <a:off x="502920" y="2826339"/>
                <a:ext cx="10570464" cy="2055940"/>
              </a:xfrm>
              <a:prstGeom prst="rect">
                <a:avLst/>
              </a:prstGeom>
              <a:blipFill>
                <a:blip r:embed="rId4"/>
                <a:stretch>
                  <a:fillRect l="-1384" r="-750" b="-68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C_3#08efe98e9?vcp=1&amp;pid=1c2b3b962&amp;color=0,55,96&amp;tib=255,255,255&amp;vtp=1&amp;bt=1" descr="preencoded.png"/>
          <p:cNvPicPr>
            <a:picLocks noChangeAspect="1"/>
          </p:cNvPicPr>
          <p:nvPr/>
        </p:nvPicPr>
        <p:blipFill>
          <a:blip r:embed="rId3"/>
          <a:stretch>
            <a:fillRect/>
          </a:stretch>
        </p:blipFill>
        <p:spPr>
          <a:xfrm>
            <a:off x="521208" y="792000"/>
            <a:ext cx="612648" cy="649224"/>
          </a:xfrm>
          <a:prstGeom prst="rect">
            <a:avLst/>
          </a:prstGeom>
        </p:spPr>
      </p:pic>
      <p:sp>
        <p:nvSpPr>
          <p:cNvPr id="3" name="C_3_BD#08efe98e9?vcp=1&amp;pid=1c2b3b962&amp;color=61,88,159&amp;vtp=1&amp;bbb=1"/>
          <p:cNvSpPr/>
          <p:nvPr/>
        </p:nvSpPr>
        <p:spPr>
          <a:xfrm>
            <a:off x="1261872" y="856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4_BD#d20d776de?vcp=1&amp;pid=08efe98e9&amp;color=0,55,96&amp;vtp=1&amp;bbb=1"/>
          <p:cNvSpPr/>
          <p:nvPr/>
        </p:nvSpPr>
        <p:spPr>
          <a:xfrm>
            <a:off x="502920" y="1571272"/>
            <a:ext cx="10570464" cy="420434"/>
          </a:xfrm>
          <a:prstGeom prst="rect">
            <a:avLst/>
          </a:prstGeom>
          <a:noFill/>
          <a:ln/>
        </p:spPr>
        <p:txBody>
          <a:bodyPr wrap="none" lIns="0" tIns="0" rIns="0" bIns="0" rtlCol="0" anchor="t"/>
          <a:lstStyle/>
          <a:p>
            <a:pPr algn="ctr" latinLnBrk="1">
              <a:lnSpc>
                <a:spcPts val="3600"/>
              </a:lnSpc>
            </a:pPr>
            <a:r>
              <a:rPr lang="en-US" altLang="zh-CN" sz="2200" b="1" i="0" dirty="0">
                <a:solidFill>
                  <a:srgbClr val="003760"/>
                </a:solidFill>
                <a:latin typeface="Times New Roman" pitchFamily="34" charset="0"/>
                <a:ea typeface="微软雅黑" pitchFamily="34" charset="-122"/>
                <a:cs typeface="Times New Roman" pitchFamily="34" charset="-120"/>
              </a:rPr>
              <a:t>A组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学业基础</a:t>
            </a:r>
            <a:endParaRPr lang="en-US" altLang="zh-CN" sz="2200" dirty="0">
              <a:solidFill>
                <a:srgbClr val="003760"/>
              </a:solidFill>
            </a:endParaRPr>
          </a:p>
        </p:txBody>
      </p:sp>
      <p:pic>
        <p:nvPicPr>
          <p:cNvPr id="5" name="QC_5_BD.48_1#9d5e908fe?htil=4&amp;vaa=1&amp;vcp=1&amp;vop=1&amp;pid=d20d776de&amp;color=0,55,96&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487896" y="2103886"/>
            <a:ext cx="1527048"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5_BD.48_2#9d5e908fe?htil=4&amp;vaa=1&amp;vcp=1&amp;vop=1&amp;pid=d20d776de&amp;color=0,55,96&amp;vtp=1&amp;bbb=1&amp;hb=1&amp;hs=1"/>
              <p:cNvSpPr/>
              <p:nvPr/>
            </p:nvSpPr>
            <p:spPr>
              <a:xfrm>
                <a:off x="502920" y="2039878"/>
                <a:ext cx="8906256" cy="1129030"/>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一个半径为5米的水轮示意图如图所示，水轮的圆心</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距离水面2米，已知水轮自点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开</a:t>
                </a: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始</a:t>
                </a:r>
                <a:r>
                  <a:rPr lang="en-US" altLang="zh-CN" sz="1800" b="0" i="0" dirty="0">
                    <a:solidFill>
                      <a:srgbClr val="003760"/>
                    </a:solidFill>
                    <a:latin typeface="Times New Roman" pitchFamily="34" charset="0"/>
                    <a:ea typeface="微软雅黑" pitchFamily="34" charset="-122"/>
                    <a:cs typeface="Times New Roman" pitchFamily="34" charset="-120"/>
                  </a:rPr>
                  <a:t>1分钟逆时针旋转9圈，水轮上的点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到水面的距离</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oMath>
                </a14:m>
                <a:r>
                  <a:rPr lang="en-US" altLang="zh-CN" sz="1800" b="0" i="0" dirty="0">
                    <a:solidFill>
                      <a:srgbClr val="003760"/>
                    </a:solidFill>
                    <a:latin typeface="Times New Roman" pitchFamily="34" charset="0"/>
                    <a:ea typeface="微软雅黑" pitchFamily="34" charset="-122"/>
                    <a:cs typeface="Times New Roman" pitchFamily="34" charset="-120"/>
                  </a:rPr>
                  <a:t>（单位：米）与时间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（单位：</a:t>
                </a:r>
                <a:r>
                  <a:rPr lang="en-US" altLang="zh-CN" sz="1800" b="0" i="0">
                    <a:solidFill>
                      <a:srgbClr val="003760"/>
                    </a:solidFill>
                    <a:latin typeface="Times New Roman" pitchFamily="34" charset="0"/>
                    <a:ea typeface="微软雅黑" pitchFamily="34" charset="-122"/>
                    <a:cs typeface="Times New Roman" pitchFamily="34" charset="-120"/>
                  </a:rPr>
                  <a:t>秒）</a:t>
                </a: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满足函数关系式</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m:rPr>
                        <m:nor/>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&gt;0,</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则有(</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C_5_BD.48_2#9d5e908fe?htil=4&amp;vaa=1&amp;vcp=1&amp;vop=1&amp;pid=d20d776de&amp;color=0,55,96&amp;vtp=1&amp;bbb=1&amp;hb=1&amp;hs=1"/>
              <p:cNvSpPr>
                <a:spLocks noRot="1" noChangeAspect="1" noMove="1" noResize="1" noEditPoints="1" noAdjustHandles="1" noChangeArrowheads="1" noChangeShapeType="1" noTextEdit="1"/>
              </p:cNvSpPr>
              <p:nvPr/>
            </p:nvSpPr>
            <p:spPr>
              <a:xfrm>
                <a:off x="502920" y="2039878"/>
                <a:ext cx="8906256" cy="1129030"/>
              </a:xfrm>
              <a:prstGeom prst="rect">
                <a:avLst/>
              </a:prstGeom>
              <a:blipFill>
                <a:blip r:embed="rId5"/>
                <a:stretch>
                  <a:fillRect l="-1643" t="-541" r="-1369" b="-12432"/>
                </a:stretch>
              </a:blipFill>
              <a:ln/>
            </p:spPr>
            <p:txBody>
              <a:bodyPr/>
              <a:lstStyle/>
              <a:p>
                <a:r>
                  <a:rPr lang="zh-CN" altLang="en-US">
                    <a:noFill/>
                  </a:rPr>
                  <a:t> </a:t>
                </a:r>
              </a:p>
            </p:txBody>
          </p:sp>
        </mc:Fallback>
      </mc:AlternateContent>
      <p:sp>
        <p:nvSpPr>
          <p:cNvPr id="7" name="QC_5_AN.50_1#9d5e908fe.bracket?vaa=1&amp;vcp=1&amp;vop=1&amp;pid=d20d776de&amp;color=0,55,96&amp;vpa=8&amp;vtp=1"/>
          <p:cNvSpPr/>
          <p:nvPr/>
        </p:nvSpPr>
        <p:spPr>
          <a:xfrm>
            <a:off x="6577457" y="289715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8" name="QC_5_BD.48_3#9d5e908fe.choices?htil=4&amp;vaa=1&amp;vcp=1&amp;vop=1&amp;pid=d20d776de&amp;color=0,55,96&amp;vtp=1&amp;bbb=1&amp;hs=1"/>
              <p:cNvSpPr/>
              <p:nvPr/>
            </p:nvSpPr>
            <p:spPr>
              <a:xfrm>
                <a:off x="502920" y="3162328"/>
                <a:ext cx="8906256" cy="1053656"/>
              </a:xfrm>
              <a:prstGeom prst="rect">
                <a:avLst/>
              </a:prstGeom>
              <a:noFill/>
              <a:ln/>
            </p:spPr>
            <p:txBody>
              <a:bodyPr wrap="none" lIns="0" tIns="0" rIns="0" bIns="0" rtlCol="0" anchor="t"/>
              <a:lstStyle/>
              <a:p>
                <a:pPr latinLnBrk="1">
                  <a:lnSpc>
                    <a:spcPts val="4300"/>
                  </a:lnSpc>
                  <a:tabLst>
                    <a:tab pos="456107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10</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300"/>
                  </a:lnSpc>
                  <a:tabLst>
                    <a:tab pos="4561078"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8" name="QC_5_BD.48_3#9d5e908fe.choices?htil=4&amp;vaa=1&amp;vcp=1&amp;vop=1&amp;pid=d20d776de&amp;color=0,55,96&amp;vtp=1&amp;bbb=1&amp;hs=1"/>
              <p:cNvSpPr>
                <a:spLocks noRot="1" noChangeAspect="1" noMove="1" noResize="1" noEditPoints="1" noAdjustHandles="1" noChangeArrowheads="1" noChangeShapeType="1" noTextEdit="1"/>
              </p:cNvSpPr>
              <p:nvPr/>
            </p:nvSpPr>
            <p:spPr>
              <a:xfrm>
                <a:off x="502920" y="3162328"/>
                <a:ext cx="8906256" cy="1053656"/>
              </a:xfrm>
              <a:prstGeom prst="rect">
                <a:avLst/>
              </a:prstGeom>
              <a:blipFill>
                <a:blip r:embed="rId6"/>
                <a:stretch>
                  <a:fillRect l="-1643" b="-751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C_5_AS.49_1#9d5e908fe?vaa=1&amp;vcp=1&amp;vop=1&amp;pid=d20d776de&amp;color=0,55,96&amp;vtp=1&amp;bbb=1&amp;hb=1&amp;hs=1"/>
              <p:cNvSpPr/>
              <p:nvPr/>
            </p:nvSpPr>
            <p:spPr>
              <a:xfrm>
                <a:off x="502920" y="4215984"/>
                <a:ext cx="10570464" cy="1617790"/>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因为水轮自点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开始1分钟逆时针旋转9圈，</a:t>
                </a:r>
                <a:endParaRPr lang="en-US" altLang="zh-CN" sz="1800" dirty="0">
                  <a:solidFill>
                    <a:srgbClr val="003760"/>
                  </a:solidFill>
                </a:endParaRPr>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以函数周期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60</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20</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𝑇</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20</m:t>
                            </m:r>
                          </m:num>
                          <m:den>
                            <m:r>
                              <a:rPr lang="en-US" altLang="zh-CN" sz="1800" b="0" i="0">
                                <a:solidFill>
                                  <a:srgbClr val="003760"/>
                                </a:solidFill>
                                <a:latin typeface="Cambria Math" pitchFamily="34" charset="0"/>
                                <a:ea typeface="Cambria Math" pitchFamily="34" charset="-122"/>
                                <a:cs typeface="Cambria Math" pitchFamily="34" charset="-120"/>
                              </a:rPr>
                              <m:t>3</m:t>
                            </m:r>
                          </m:den>
                        </m:f>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.由题图知，点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到水面距离的最大值为7，所以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+2=7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29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A.</a:t>
                </a:r>
                <a:endParaRPr lang="en-US" altLang="zh-CN" dirty="0">
                  <a:solidFill>
                    <a:srgbClr val="003760"/>
                  </a:solidFill>
                </a:endParaRPr>
              </a:p>
            </p:txBody>
          </p:sp>
        </mc:Choice>
        <mc:Fallback xmlns="">
          <p:sp>
            <p:nvSpPr>
              <p:cNvPr id="9" name="QC_5_AS.49_1#9d5e908fe?vaa=1&amp;vcp=1&amp;vop=1&amp;pid=d20d776de&amp;color=0,55,96&amp;vtp=1&amp;bbb=1&amp;hb=1&amp;hs=1"/>
              <p:cNvSpPr>
                <a:spLocks noRot="1" noChangeAspect="1" noMove="1" noResize="1" noEditPoints="1" noAdjustHandles="1" noChangeArrowheads="1" noChangeShapeType="1" noTextEdit="1"/>
              </p:cNvSpPr>
              <p:nvPr/>
            </p:nvSpPr>
            <p:spPr>
              <a:xfrm>
                <a:off x="502920" y="4215984"/>
                <a:ext cx="10570464" cy="1617790"/>
              </a:xfrm>
              <a:prstGeom prst="rect">
                <a:avLst/>
              </a:prstGeom>
              <a:blipFill>
                <a:blip r:embed="rId7"/>
                <a:stretch>
                  <a:fillRect l="-1384" t="-377" r="-3114" b="-86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anim calcmode="lin" valueType="num">
                                      <p:cBhvr>
                                        <p:cTn id="28"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anim calcmode="lin" valueType="num">
                                      <p:cBhvr>
                                        <p:cTn id="35" dur="500" fill="hold"/>
                                        <p:tgtEl>
                                          <p:spTgt spid="7">
                                            <p:bg/>
                                          </p:spTgt>
                                        </p:tgtEl>
                                        <p:attrNameLst>
                                          <p:attrName>ppt_x</p:attrName>
                                        </p:attrNameLst>
                                      </p:cBhvr>
                                      <p:tavLst>
                                        <p:tav tm="0">
                                          <p:val>
                                            <p:strVal val="#ppt_x"/>
                                          </p:val>
                                        </p:tav>
                                        <p:tav tm="100000">
                                          <p:val>
                                            <p:strVal val="#ppt_x"/>
                                          </p:val>
                                        </p:tav>
                                      </p:tavLst>
                                    </p:anim>
                                    <p:anim calcmode="lin" valueType="num">
                                      <p:cBhvr>
                                        <p:cTn id="36" dur="500" fill="hold"/>
                                        <p:tgtEl>
                                          <p:spTgt spid="7">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anim calcmode="lin" valueType="num">
                                      <p:cBhvr>
                                        <p:cTn id="4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52_1#03d27acfa?vaa=1&amp;vcp=1&amp;vop=1&amp;pid=d20d776de&amp;color=0,55,96&amp;vtp=1&amp;bt=1&amp;bbb=1&amp;hb=1"/>
              <p:cNvSpPr/>
              <p:nvPr/>
            </p:nvSpPr>
            <p:spPr>
              <a:xfrm>
                <a:off x="502920" y="1571294"/>
                <a:ext cx="10570464" cy="1815846"/>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唐代李皋发明了“桨轮船”，这种船是原始形态的轮船，是近代明轮航行模式之先导.如图，某桨轮船的轮</a:t>
                </a:r>
              </a:p>
              <a:p>
                <a:pPr latinLnBrk="1">
                  <a:lnSpc>
                    <a:spcPts val="3300"/>
                  </a:lnSpc>
                </a:pPr>
                <a:r>
                  <a:rPr lang="en-US" altLang="zh-CN" sz="1800" b="0" i="0" dirty="0" err="1">
                    <a:solidFill>
                      <a:srgbClr val="003760"/>
                    </a:solidFill>
                    <a:latin typeface="Times New Roman" pitchFamily="34" charset="0"/>
                    <a:ea typeface="微软雅黑" pitchFamily="34" charset="-122"/>
                    <a:cs typeface="Times New Roman" pitchFamily="34" charset="-120"/>
                  </a:rPr>
                  <a:t>子的半径为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，它以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rad</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m:t>
                    </m:r>
                  </m:oMath>
                </a14:m>
                <a:r>
                  <a:rPr lang="en-US" altLang="zh-CN" sz="1800" b="0" i="0" dirty="0">
                    <a:solidFill>
                      <a:srgbClr val="003760"/>
                    </a:solidFill>
                    <a:latin typeface="Times New Roman" pitchFamily="34" charset="0"/>
                    <a:ea typeface="微软雅黑" pitchFamily="34" charset="-122"/>
                    <a:cs typeface="Times New Roman" pitchFamily="34" charset="-120"/>
                  </a:rPr>
                  <a:t>的角速度逆时针旋转.轮子外边沿有一点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到船底的距离是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p>
              <a:p>
                <a:pPr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），轮子旋转时间为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在轮子的最高点处，当点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第一次入水时</a:t>
                </a:r>
                <a:r>
                  <a:rPr lang="en-US" altLang="zh-CN" sz="1800" b="0" i="0" dirty="0">
                    <a:solidFill>
                      <a:srgbClr val="003760"/>
                    </a:solidFill>
                    <a:latin typeface="Times New Roman" pitchFamily="34" charset="0"/>
                    <a:ea typeface="微软雅黑" pitchFamily="34" charset="-122"/>
                    <a:cs typeface="Times New Roman" pitchFamily="34" charset="-120"/>
                  </a:rPr>
                  <a:t>，</a:t>
                </a:r>
              </a:p>
              <a:p>
                <a:pPr latinLnBrk="1">
                  <a:lnSpc>
                    <a:spcPts val="52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i="0" dirty="0">
                    <a:solidFill>
                      <a:srgbClr val="003760"/>
                    </a:solidFill>
                    <a:latin typeface="SimSun" pitchFamily="34" charset="0"/>
                    <a:ea typeface="SimSun" pitchFamily="34" charset="-122"/>
                    <a:cs typeface="SimSun" pitchFamily="34" charset="-120"/>
                  </a:rPr>
                  <a:t>_</a:t>
                </a:r>
                <a:r>
                  <a:rPr lang="en-US" altLang="zh-CN" sz="2950" b="0" i="0" u="sng" kern="0" spc="-99900" dirty="0">
                    <a:solidFill>
                      <a:srgbClr val="FFFFFF"/>
                    </a:solidFill>
                    <a:latin typeface="SimSun" panose="02010600030101010101" pitchFamily="2" charset="-122"/>
                    <a:ea typeface="微软雅黑" pitchFamily="34" charset="-122"/>
                    <a:cs typeface="Times New Roman" pitchFamily="34" charset="-120"/>
                  </a:rPr>
                  <a:t> </a:t>
                </a:r>
                <a:r>
                  <a:rPr lang="en-US" altLang="zh-CN" i="0" dirty="0">
                    <a:solidFill>
                      <a:srgbClr val="003760"/>
                    </a:solidFill>
                    <a:latin typeface="SimSun" pitchFamily="34" charset="0"/>
                    <a:ea typeface="SimSun" pitchFamily="34" charset="-122"/>
                    <a:cs typeface="SimSun" pitchFamily="34" charset="-120"/>
                  </a:rPr>
                  <a:t>___</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B_5_BD.52_1#03d27acfa?vaa=1&amp;vcp=1&amp;vop=1&amp;pid=d20d776de&amp;color=0,55,96&amp;vtp=1&amp;bt=1&amp;bbb=1&amp;hb=1"/>
              <p:cNvSpPr>
                <a:spLocks noRot="1" noChangeAspect="1" noMove="1" noResize="1" noEditPoints="1" noAdjustHandles="1" noChangeArrowheads="1" noChangeShapeType="1" noTextEdit="1"/>
              </p:cNvSpPr>
              <p:nvPr/>
            </p:nvSpPr>
            <p:spPr>
              <a:xfrm>
                <a:off x="502920" y="1571294"/>
                <a:ext cx="10570464" cy="1815846"/>
              </a:xfrm>
              <a:prstGeom prst="rect">
                <a:avLst/>
              </a:prstGeom>
              <a:blipFill>
                <a:blip r:embed="rId3"/>
                <a:stretch>
                  <a:fillRect l="-1384" r="-750" b="-7383"/>
                </a:stretch>
              </a:blipFill>
              <a:ln/>
            </p:spPr>
            <p:txBody>
              <a:bodyPr/>
              <a:lstStyle/>
              <a:p>
                <a:r>
                  <a:rPr lang="zh-CN" altLang="en-US">
                    <a:noFill/>
                  </a:rPr>
                  <a:t> </a:t>
                </a:r>
              </a:p>
            </p:txBody>
          </p:sp>
        </mc:Fallback>
      </mc:AlternateContent>
      <p:pic>
        <p:nvPicPr>
          <p:cNvPr id="4" name="QB_5_BD.52_2#03d27acfa?vaa=1&amp;vcp=1&amp;vop=1&amp;pid=d20d776de&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581144" y="3509314"/>
            <a:ext cx="2414016"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AS.53_1#03d27acfa?vaa=1&amp;vcp=1&amp;vop=1&amp;pid=d20d776de&amp;color=0,55,96&amp;vtp=1&amp;bbb=1&amp;hb=1">
                <a:extLst>
                  <a:ext uri="{FF2B5EF4-FFF2-40B4-BE49-F238E27FC236}">
                    <a16:creationId xmlns:a16="http://schemas.microsoft.com/office/drawing/2014/main" id="{D8540EB9-76AE-540A-B411-9ADC2E05A086}"/>
                  </a:ext>
                </a:extLst>
              </p:cNvPr>
              <p:cNvSpPr/>
              <p:nvPr/>
            </p:nvSpPr>
            <p:spPr>
              <a:xfrm>
                <a:off x="502920" y="2263934"/>
                <a:ext cx="10570464" cy="16764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在轮子最高点处，由题图可知，轮子距离船底</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，半径</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，设为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𝐻</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.当点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第一次入水时，水面高</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2.5</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𝐻</m:t>
                    </m:r>
                    <m:r>
                      <a:rPr lang="en-US" altLang="zh-CN" sz="1800" b="0" i="0">
                        <a:solidFill>
                          <a:srgbClr val="003760"/>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，代入</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𝐻</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，第一次入水即在满足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的情况下，且满足现实条件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后可取的</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最小值</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B_5_AS.53_1#03d27acfa?vaa=1&amp;vcp=1&amp;vop=1&amp;pid=d20d776de&amp;color=0,55,96&amp;vtp=1&amp;bbb=1&amp;hb=1">
                <a:extLst>
                  <a:ext uri="{FF2B5EF4-FFF2-40B4-BE49-F238E27FC236}">
                    <a16:creationId xmlns:a16="http://schemas.microsoft.com/office/drawing/2014/main" id="{D8540EB9-76AE-540A-B411-9ADC2E05A086}"/>
                  </a:ext>
                </a:extLst>
              </p:cNvPr>
              <p:cNvSpPr>
                <a:spLocks noRot="1" noChangeAspect="1" noMove="1" noResize="1" noEditPoints="1" noAdjustHandles="1" noChangeArrowheads="1" noChangeShapeType="1" noTextEdit="1"/>
              </p:cNvSpPr>
              <p:nvPr/>
            </p:nvSpPr>
            <p:spPr>
              <a:xfrm>
                <a:off x="502920" y="2263934"/>
                <a:ext cx="10570464" cy="1676400"/>
              </a:xfrm>
              <a:prstGeom prst="rect">
                <a:avLst/>
              </a:prstGeom>
              <a:blipFill>
                <a:blip r:embed="rId2"/>
                <a:stretch>
                  <a:fillRect l="-1384" r="-1153" b="-5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5_AN.55_1#03d27acfa?vaa=1&amp;vcp=1&amp;vop=1&amp;pid=d20d776de&amp;color=0,55,96&amp;vtp=1&amp;bbb=1">
                <a:extLst>
                  <a:ext uri="{FF2B5EF4-FFF2-40B4-BE49-F238E27FC236}">
                    <a16:creationId xmlns:a16="http://schemas.microsoft.com/office/drawing/2014/main" id="{4D92FE16-95C2-64CA-74BF-E754A018F3E8}"/>
                  </a:ext>
                </a:extLst>
              </p:cNvPr>
              <p:cNvSpPr/>
              <p:nvPr/>
            </p:nvSpPr>
            <p:spPr>
              <a:xfrm>
                <a:off x="502920" y="3952180"/>
                <a:ext cx="10570464" cy="482600"/>
              </a:xfrm>
              <a:prstGeom prst="rect">
                <a:avLst/>
              </a:prstGeom>
              <a:noFill/>
              <a:ln/>
            </p:spPr>
            <p:txBody>
              <a:bodyPr wrap="none" lIns="0" tIns="0" rIns="0" bIns="0" rtlCol="0" anchor="t"/>
              <a:lstStyle/>
              <a:p>
                <a:pPr algn="l" latinLnBrk="1">
                  <a:lnSpc>
                    <a:spcPts val="38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14:m>
                  <m:oMath xmlns:m="http://schemas.openxmlformats.org/officeDocument/2006/math">
                    <m:f>
                      <m:fPr>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2</m:t>
                        </m:r>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2000" dirty="0"/>
              </a:p>
            </p:txBody>
          </p:sp>
        </mc:Choice>
        <mc:Fallback xmlns="">
          <p:sp>
            <p:nvSpPr>
              <p:cNvPr id="3" name="QB_5_AN.55_1#03d27acfa?vaa=1&amp;vcp=1&amp;vop=1&amp;pid=d20d776de&amp;color=0,55,96&amp;vtp=1&amp;bbb=1">
                <a:extLst>
                  <a:ext uri="{FF2B5EF4-FFF2-40B4-BE49-F238E27FC236}">
                    <a16:creationId xmlns:a16="http://schemas.microsoft.com/office/drawing/2014/main" id="{4D92FE16-95C2-64CA-74BF-E754A018F3E8}"/>
                  </a:ext>
                </a:extLst>
              </p:cNvPr>
              <p:cNvSpPr>
                <a:spLocks noRot="1" noChangeAspect="1" noMove="1" noResize="1" noEditPoints="1" noAdjustHandles="1" noChangeArrowheads="1" noChangeShapeType="1" noTextEdit="1"/>
              </p:cNvSpPr>
              <p:nvPr/>
            </p:nvSpPr>
            <p:spPr>
              <a:xfrm>
                <a:off x="502920" y="3952180"/>
                <a:ext cx="10570464" cy="482600"/>
              </a:xfrm>
              <a:prstGeom prst="rect">
                <a:avLst/>
              </a:prstGeom>
              <a:blipFill>
                <a:blip r:embed="rId3"/>
                <a:stretch>
                  <a:fillRect l="-1499" b="-18987"/>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35105938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C_4_BD#7e44593e3?vcp=1&amp;pid=08efe98e9&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B组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应考能力</a:t>
            </a:r>
            <a:endParaRPr lang="en-US" altLang="zh-CN" sz="2200" dirty="0"/>
          </a:p>
        </p:txBody>
      </p:sp>
      <mc:AlternateContent xmlns:mc="http://schemas.openxmlformats.org/markup-compatibility/2006" xmlns:a14="http://schemas.microsoft.com/office/drawing/2010/main">
        <mc:Choice Requires="a14">
          <p:sp>
            <p:nvSpPr>
              <p:cNvPr id="3" name="QB_5_BD.56_1#d5f96b029?vaa=1&amp;vcp=1&amp;vop=1&amp;pid=7e44593e3&amp;color=0,55,96&amp;vtp=1&amp;bbb=1&amp;hb=1"/>
              <p:cNvSpPr/>
              <p:nvPr/>
            </p:nvSpPr>
            <p:spPr>
              <a:xfrm>
                <a:off x="502920" y="1280808"/>
                <a:ext cx="10570464" cy="24466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微软雅黑" pitchFamily="34" charset="-122"/>
                    <a:cs typeface="Times New Roman" pitchFamily="34" charset="-120"/>
                  </a:rPr>
                  <a:t>武威“天马之眼”摩天轮，于2014年5月建成运营．夜间的“天马之眼”摩天轮美轮美奂，绚丽多彩</a:t>
                </a:r>
                <a:r>
                  <a:rPr lang="en-US" altLang="zh-CN" sz="1800" b="0" i="0">
                    <a:solidFill>
                      <a:srgbClr val="003760"/>
                    </a:solidFill>
                    <a:latin typeface="Times New Roman" pitchFamily="34" charset="0"/>
                    <a:ea typeface="微软雅黑" pitchFamily="34" charset="-122"/>
                    <a:cs typeface="Times New Roman" pitchFamily="34" charset="-120"/>
                  </a:rPr>
                  <a:t>，气势宏</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大</a:t>
                </a:r>
                <a:r>
                  <a:rPr lang="en-US" altLang="zh-CN" sz="1800" b="0" i="0" dirty="0">
                    <a:solidFill>
                      <a:srgbClr val="003760"/>
                    </a:solidFill>
                    <a:latin typeface="Times New Roman" pitchFamily="34" charset="0"/>
                    <a:ea typeface="微软雅黑" pitchFamily="34" charset="-122"/>
                    <a:cs typeface="Times New Roman" pitchFamily="34" charset="-120"/>
                  </a:rPr>
                  <a:t>，震撼人心，是武威一颗耀眼的明珠．该摩天轮的直径为120米，摩天轮的最高点距地面128米</a:t>
                </a:r>
                <a:r>
                  <a:rPr lang="en-US" altLang="zh-CN" sz="1800" b="0" i="0">
                    <a:solidFill>
                      <a:srgbClr val="003760"/>
                    </a:solidFill>
                    <a:latin typeface="Times New Roman" pitchFamily="34" charset="0"/>
                    <a:ea typeface="微软雅黑" pitchFamily="34" charset="-122"/>
                    <a:cs typeface="Times New Roman" pitchFamily="34" charset="-120"/>
                  </a:rPr>
                  <a:t>，摩天轮</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匀速转动</a:t>
                </a:r>
                <a:r>
                  <a:rPr lang="en-US" altLang="zh-CN" sz="1800" b="0" i="0" dirty="0">
                    <a:solidFill>
                      <a:srgbClr val="003760"/>
                    </a:solidFill>
                    <a:latin typeface="Times New Roman" pitchFamily="34" charset="0"/>
                    <a:ea typeface="微软雅黑" pitchFamily="34" charset="-122"/>
                    <a:cs typeface="Times New Roman" pitchFamily="34" charset="-120"/>
                  </a:rPr>
                  <a:t>，每转动一圈需要</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分钟.若小夏同学从摩天轮的最低点处登上摩天轮</a:t>
                </a:r>
                <a:r>
                  <a:rPr lang="en-US" altLang="zh-CN" sz="1800" b="0" i="0">
                    <a:solidFill>
                      <a:srgbClr val="003760"/>
                    </a:solidFill>
                    <a:latin typeface="Times New Roman" pitchFamily="34" charset="0"/>
                    <a:ea typeface="微软雅黑" pitchFamily="34" charset="-122"/>
                    <a:cs typeface="Times New Roman" pitchFamily="34" charset="-120"/>
                  </a:rPr>
                  <a:t>，从小夏登上摩天轮的时刻</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开始计时</a:t>
                </a:r>
                <a:r>
                  <a:rPr lang="en-US" altLang="zh-CN" sz="1800" b="0" i="0" dirty="0">
                    <a:solidFill>
                      <a:srgbClr val="003760"/>
                    </a:solidFill>
                    <a:latin typeface="Times New Roman" pitchFamily="34" charset="0"/>
                    <a:ea typeface="微软雅黑" pitchFamily="34" charset="-122"/>
                    <a:cs typeface="Times New Roman" pitchFamily="34" charset="-120"/>
                  </a:rPr>
                  <a:t>，则小夏与地面的距离</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oMath>
                </a14:m>
                <a:r>
                  <a:rPr lang="en-US" altLang="zh-CN" sz="1800" b="0" i="0" dirty="0">
                    <a:solidFill>
                      <a:srgbClr val="003760"/>
                    </a:solidFill>
                    <a:latin typeface="Times New Roman" pitchFamily="34" charset="0"/>
                    <a:ea typeface="微软雅黑" pitchFamily="34" charset="-122"/>
                    <a:cs typeface="Times New Roman" pitchFamily="34" charset="-120"/>
                  </a:rPr>
                  <a:t>（米）与时间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（分钟</a:t>
                </a:r>
                <a:r>
                  <a:rPr lang="en-US" altLang="zh-CN" sz="1800" b="0" i="0">
                    <a:solidFill>
                      <a:srgbClr val="003760"/>
                    </a:solidFill>
                    <a:latin typeface="Times New Roman" pitchFamily="34" charset="0"/>
                    <a:ea typeface="微软雅黑" pitchFamily="34" charset="-122"/>
                    <a:cs typeface="Times New Roman" pitchFamily="34" charset="-120"/>
                  </a:rPr>
                  <a:t>）的函数关系式为</a:t>
                </a:r>
                <a:r>
                  <a:rPr lang="en-US" altLang="zh-CN" sz="1800" i="0">
                    <a:solidFill>
                      <a:srgbClr val="003760"/>
                    </a:solidFill>
                    <a:latin typeface="SimSun" pitchFamily="34" charset="0"/>
                    <a:ea typeface="SimSun" pitchFamily="34" charset="-122"/>
                    <a:cs typeface="SimSun" pitchFamily="34" charset="-120"/>
                  </a:rPr>
                  <a:t>__________________________</a:t>
                </a:r>
              </a:p>
              <a:p>
                <a:pPr latinLnBrk="1">
                  <a:lnSpc>
                    <a:spcPts val="3300"/>
                  </a:lnSpc>
                </a:pP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在摩天轮转动一圈的过程中，若小夏的高度在距地面不低于38米的时间不少于20分钟，则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的最小值为</a:t>
                </a:r>
              </a:p>
              <a:p>
                <a:pPr latinLnBrk="1">
                  <a:lnSpc>
                    <a:spcPts val="3100"/>
                  </a:lnSpc>
                </a:pPr>
                <a:r>
                  <a:rPr lang="en-US" altLang="zh-CN" i="0">
                    <a:solidFill>
                      <a:srgbClr val="003760"/>
                    </a:solidFill>
                    <a:latin typeface="SimSun" pitchFamily="34" charset="0"/>
                    <a:ea typeface="SimSun" pitchFamily="34" charset="-122"/>
                    <a:cs typeface="SimSun" pitchFamily="34" charset="-120"/>
                  </a:rPr>
                  <a:t>____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B_5_BD.56_1#d5f96b029?vaa=1&amp;vcp=1&amp;vop=1&amp;pid=7e44593e3&amp;color=0,55,96&amp;vtp=1&amp;bbb=1&amp;hb=1"/>
              <p:cNvSpPr>
                <a:spLocks noRot="1" noChangeAspect="1" noMove="1" noResize="1" noEditPoints="1" noAdjustHandles="1" noChangeArrowheads="1" noChangeShapeType="1" noTextEdit="1"/>
              </p:cNvSpPr>
              <p:nvPr/>
            </p:nvSpPr>
            <p:spPr>
              <a:xfrm>
                <a:off x="502920" y="1280808"/>
                <a:ext cx="10570464" cy="2446655"/>
              </a:xfrm>
              <a:prstGeom prst="rect">
                <a:avLst/>
              </a:prstGeom>
              <a:blipFill>
                <a:blip r:embed="rId3"/>
                <a:stretch>
                  <a:fillRect l="-1384" r="-1903" b="-5985"/>
                </a:stretch>
              </a:blipFill>
              <a:ln/>
            </p:spPr>
            <p:txBody>
              <a:bodyPr/>
              <a:lstStyle/>
              <a:p>
                <a:r>
                  <a:rPr lang="zh-CN" altLang="en-US">
                    <a:noFill/>
                  </a:rPr>
                  <a:t> </a:t>
                </a:r>
              </a:p>
            </p:txBody>
          </p:sp>
        </mc:Fallback>
      </mc:AlternateContent>
      <p:pic>
        <p:nvPicPr>
          <p:cNvPr id="6" name="QB_5_BD.58_1#d5f96b029?vaa=1&amp;vcp=1&amp;vop=1&amp;pid=7e44593e3&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19472" y="3838857"/>
            <a:ext cx="173736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AS.60_1#d5f96b029?vaa=1&amp;vcp=1&amp;vop=1&amp;pid=7e44593e3&amp;color=0,55,96&amp;vtp=1&amp;bt=1&amp;bbb=1"/>
              <p:cNvSpPr/>
              <p:nvPr/>
            </p:nvSpPr>
            <p:spPr>
              <a:xfrm>
                <a:off x="502920" y="1262366"/>
                <a:ext cx="10570464" cy="3726371"/>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由已知可设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=60</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，由题意可得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时，小夏同学在摩天轮的最低点处，可取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且</a:t>
                </a:r>
                <a:r>
                  <a:rPr lang="en-US" altLang="zh-CN" sz="1800"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60+</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=128</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=68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=60</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𝑡</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)+68=68−60</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=68−60</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𝑡</m:t>
                        </m:r>
                      </m:den>
                    </m:f>
                    <m:r>
                      <a:rPr lang="en-US" altLang="zh-CN" sz="1800" b="0" i="0">
                        <a:solidFill>
                          <a:srgbClr val="003760"/>
                        </a:solidFill>
                        <a:latin typeface="Cambria Math" pitchFamily="34" charset="0"/>
                        <a:ea typeface="Cambria Math" pitchFamily="34" charset="-122"/>
                        <a:cs typeface="Cambria Math" pitchFamily="34" charset="-120"/>
                      </a:rPr>
                      <m:t>≥38</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𝑡</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𝑡</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以在摩天轮转动一圈的过程中</a:t>
                </a:r>
                <a:r>
                  <a:rPr lang="en-US" altLang="zh-CN" sz="1800" b="0" i="0" dirty="0">
                    <a:solidFill>
                      <a:srgbClr val="003760"/>
                    </a:solidFill>
                    <a:latin typeface="Times New Roman" pitchFamily="34" charset="0"/>
                    <a:ea typeface="微软雅黑" pitchFamily="34" charset="-122"/>
                    <a:cs typeface="Times New Roman" pitchFamily="34" charset="-120"/>
                  </a:rPr>
                  <a:t>，小夏的高度在距地面不低于38米的时长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𝑡</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，由题意可得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5_AS.60_1#d5f96b029?vaa=1&amp;vcp=1&amp;vop=1&amp;pid=7e44593e3&amp;color=0,55,96&amp;vtp=1&amp;bt=1&amp;bbb=1"/>
              <p:cNvSpPr>
                <a:spLocks noRot="1" noChangeAspect="1" noMove="1" noResize="1" noEditPoints="1" noAdjustHandles="1" noChangeArrowheads="1" noChangeShapeType="1" noTextEdit="1"/>
              </p:cNvSpPr>
              <p:nvPr/>
            </p:nvSpPr>
            <p:spPr>
              <a:xfrm>
                <a:off x="502920" y="1262366"/>
                <a:ext cx="10570464" cy="3726371"/>
              </a:xfrm>
              <a:prstGeom prst="rect">
                <a:avLst/>
              </a:prstGeom>
              <a:blipFill>
                <a:blip r:embed="rId3"/>
                <a:stretch>
                  <a:fillRect l="-1384" b="-22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5_AN.61_1#d5f96b029?vaa=1&amp;vcp=1&amp;vop=1&amp;pid=7e44593e3&amp;color=0,55,96&amp;vtp=1&amp;bbb=1"/>
              <p:cNvSpPr/>
              <p:nvPr/>
            </p:nvSpPr>
            <p:spPr>
              <a:xfrm>
                <a:off x="502920" y="4995913"/>
                <a:ext cx="10570464" cy="482600"/>
              </a:xfrm>
              <a:prstGeom prst="rect">
                <a:avLst/>
              </a:prstGeom>
              <a:noFill/>
              <a:ln/>
            </p:spPr>
            <p:txBody>
              <a:bodyPr wrap="none" lIns="0" tIns="0" rIns="0" bIns="0" rtlCol="0" anchor="t"/>
              <a:lstStyle/>
              <a:p>
                <a:pPr algn="l" latinLnBrk="1">
                  <a:lnSpc>
                    <a:spcPts val="38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𝑦</m:t>
                    </m:r>
                    <m:r>
                      <a:rPr lang="en-US" altLang="zh-CN" sz="2000" b="0" i="0">
                        <a:solidFill>
                          <a:srgbClr val="6161F4"/>
                        </a:solidFill>
                        <a:latin typeface="Cambria Math" pitchFamily="34" charset="0"/>
                        <a:ea typeface="Cambria Math" pitchFamily="34" charset="-122"/>
                        <a:cs typeface="Cambria Math" pitchFamily="34" charset="-120"/>
                      </a:rPr>
                      <m:t>=68−60</m:t>
                    </m:r>
                    <m:r>
                      <m:rPr>
                        <m:sty m:val="p"/>
                      </m:rPr>
                      <a:rPr lang="en-US" altLang="zh-CN" sz="2000" b="0" i="0">
                        <a:solidFill>
                          <a:srgbClr val="6161F4"/>
                        </a:solidFill>
                        <a:latin typeface="Cambria Math" pitchFamily="34" charset="0"/>
                        <a:ea typeface="Cambria Math" pitchFamily="34" charset="-122"/>
                        <a:cs typeface="Cambria Math" pitchFamily="34" charset="-120"/>
                      </a:rPr>
                      <m:t>cos</m:t>
                    </m:r>
                    <m:f>
                      <m:fPr>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2</m:t>
                        </m:r>
                        <m:r>
                          <m:rPr>
                            <m:sty m:val="p"/>
                          </m:rPr>
                          <a:rPr lang="en-US" altLang="zh-CN" sz="2000" b="0" i="0">
                            <a:solidFill>
                              <a:srgbClr val="6161F4"/>
                            </a:solidFill>
                            <a:latin typeface="Cambria Math" pitchFamily="34" charset="0"/>
                            <a:ea typeface="Cambria Math" pitchFamily="34" charset="-122"/>
                            <a:cs typeface="Cambria Math" pitchFamily="34" charset="-120"/>
                          </a:rPr>
                          <m:t>π</m:t>
                        </m:r>
                        <m:r>
                          <a:rPr lang="en-US" altLang="zh-CN" sz="2000" b="0" i="0">
                            <a:solidFill>
                              <a:srgbClr val="6161F4"/>
                            </a:solidFill>
                            <a:latin typeface="Cambria Math" pitchFamily="34" charset="0"/>
                            <a:ea typeface="Cambria Math" pitchFamily="34" charset="-122"/>
                            <a:cs typeface="Cambria Math" pitchFamily="34" charset="-120"/>
                          </a:rPr>
                          <m:t>𝑥</m:t>
                        </m:r>
                      </m:num>
                      <m:den>
                        <m:r>
                          <a:rPr lang="en-US" altLang="zh-CN" sz="2000" b="0" i="0">
                            <a:solidFill>
                              <a:srgbClr val="6161F4"/>
                            </a:solidFill>
                            <a:latin typeface="Cambria Math" pitchFamily="34" charset="0"/>
                            <a:ea typeface="Cambria Math" pitchFamily="34" charset="-122"/>
                            <a:cs typeface="Cambria Math" pitchFamily="34" charset="-120"/>
                          </a:rPr>
                          <m:t>𝑡</m:t>
                        </m:r>
                      </m:den>
                    </m:f>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𝑥</m:t>
                    </m:r>
                    <m:r>
                      <a:rPr lang="en-US" altLang="zh-CN" sz="2000" b="0" i="0">
                        <a:solidFill>
                          <a:srgbClr val="6161F4"/>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30</a:t>
                </a:r>
                <a:endParaRPr lang="en-US" altLang="zh-CN" sz="2000" dirty="0"/>
              </a:p>
            </p:txBody>
          </p:sp>
        </mc:Choice>
        <mc:Fallback xmlns="">
          <p:sp>
            <p:nvSpPr>
              <p:cNvPr id="3" name="QB_5_AN.61_1#d5f96b029?vaa=1&amp;vcp=1&amp;vop=1&amp;pid=7e44593e3&amp;color=0,55,96&amp;vtp=1&amp;bbb=1"/>
              <p:cNvSpPr>
                <a:spLocks noRot="1" noChangeAspect="1" noMove="1" noResize="1" noEditPoints="1" noAdjustHandles="1" noChangeArrowheads="1" noChangeShapeType="1" noTextEdit="1"/>
              </p:cNvSpPr>
              <p:nvPr/>
            </p:nvSpPr>
            <p:spPr>
              <a:xfrm>
                <a:off x="502920" y="4995913"/>
                <a:ext cx="10570464" cy="482600"/>
              </a:xfrm>
              <a:prstGeom prst="rect">
                <a:avLst/>
              </a:prstGeom>
              <a:blipFill>
                <a:blip r:embed="rId4"/>
                <a:stretch>
                  <a:fillRect l="-1499" b="-177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pic>
        <p:nvPicPr>
          <p:cNvPr id="2" name="QO_5_BD.62_1#139857a7a?htil=5&amp;vcp=1&amp;vop=1&amp;pid=7e44593e3&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40158" y="945121"/>
            <a:ext cx="1956816"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O_5_BD.62_2#139857a7a?htil=5&amp;vcp=1&amp;vop=1&amp;pid=7e44593e3&amp;color=0,55,96&amp;vtp=1&amp;bt=1&amp;bbb=1&amp;hb=1&amp;hs=1"/>
              <p:cNvSpPr/>
              <p:nvPr/>
            </p:nvSpPr>
            <p:spPr>
              <a:xfrm>
                <a:off x="502920" y="881113"/>
                <a:ext cx="8476488" cy="161163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Times New Roman" pitchFamily="34" charset="0"/>
                    <a:ea typeface="微软雅黑" pitchFamily="34" charset="-122"/>
                    <a:cs typeface="Times New Roman" pitchFamily="34" charset="-120"/>
                  </a:rPr>
                  <a:t>在股票市场上，投资者常根据股价（每股的价格）走势图来操作</a:t>
                </a:r>
                <a:r>
                  <a:rPr lang="en-US" altLang="zh-CN" sz="1800" b="0" i="0">
                    <a:solidFill>
                      <a:srgbClr val="003760"/>
                    </a:solidFill>
                    <a:latin typeface="Times New Roman" pitchFamily="34" charset="0"/>
                    <a:ea typeface="微软雅黑" pitchFamily="34" charset="-122"/>
                    <a:cs typeface="Times New Roman" pitchFamily="34" charset="-120"/>
                  </a:rPr>
                  <a:t>，股民老张在研究</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某只股票时</a:t>
                </a:r>
                <a:r>
                  <a:rPr lang="en-US" altLang="zh-CN" sz="1800" b="0" i="0" dirty="0">
                    <a:solidFill>
                      <a:srgbClr val="003760"/>
                    </a:solidFill>
                    <a:latin typeface="Times New Roman" pitchFamily="34" charset="0"/>
                    <a:ea typeface="微软雅黑" pitchFamily="34" charset="-122"/>
                    <a:cs typeface="Times New Roman" pitchFamily="34" charset="-120"/>
                  </a:rPr>
                  <a:t>，发现其在平面直角坐标系内的走势图有如下特点：每日股价</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a:t>
                </a:r>
                <a:r>
                  <a:rPr lang="en-US" altLang="zh-CN" sz="1800" b="0" i="0">
                    <a:solidFill>
                      <a:srgbClr val="003760"/>
                    </a:solidFill>
                    <a:latin typeface="Times New Roman" pitchFamily="34" charset="0"/>
                    <a:ea typeface="微软雅黑" pitchFamily="34" charset="-122"/>
                    <a:cs typeface="Times New Roman" pitchFamily="34" charset="-120"/>
                  </a:rPr>
                  <a:t>）与</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时间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（天）的关系在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段可近似地用函数</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𝑎</m:t>
                    </m:r>
                    <m:r>
                      <m:rPr>
                        <m:nor/>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)+20(</m:t>
                    </m:r>
                    <m:r>
                      <a:rPr lang="en-US" altLang="zh-CN" b="0" i="0">
                        <a:solidFill>
                          <a:srgbClr val="003760"/>
                        </a:solidFill>
                        <a:latin typeface="Cambria Math" pitchFamily="34" charset="0"/>
                        <a:ea typeface="Cambria Math" pitchFamily="34" charset="-122"/>
                        <a:cs typeface="Cambria Math" pitchFamily="34" charset="-120"/>
                      </a:rPr>
                      <m:t>𝑎</m:t>
                    </m:r>
                    <m:r>
                      <a:rPr lang="en-US" altLang="zh-CN" b="0" i="0">
                        <a:solidFill>
                          <a:srgbClr val="003760"/>
                        </a:solidFill>
                        <a:latin typeface="Cambria Math" pitchFamily="34" charset="0"/>
                        <a:ea typeface="Cambria Math" pitchFamily="34" charset="-122"/>
                        <a:cs typeface="Cambria Math" pitchFamily="34" charset="-120"/>
                      </a:rPr>
                      <m:t>&gt;0,</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&gt;0,0&lt;</m:t>
                    </m:r>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&lt;</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的图象从最高点</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m:t>
                    </m:r>
                  </m:oMath>
                </a14:m>
                <a:r>
                  <a:rPr lang="en-US" altLang="zh-CN" b="0" i="0" dirty="0">
                    <a:solidFill>
                      <a:srgbClr val="003760"/>
                    </a:solidFill>
                    <a:latin typeface="Times New Roman" pitchFamily="34" charset="0"/>
                    <a:ea typeface="微软雅黑" pitchFamily="34" charset="-122"/>
                    <a:cs typeface="Times New Roman" pitchFamily="34" charset="-120"/>
                  </a:rPr>
                  <a:t>到最低点</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的一段</a:t>
                </a:r>
                <a:endParaRPr lang="en-US" altLang="zh-CN" dirty="0"/>
              </a:p>
            </p:txBody>
          </p:sp>
        </mc:Choice>
        <mc:Fallback xmlns="">
          <p:sp>
            <p:nvSpPr>
              <p:cNvPr id="3" name="QO_5_BD.62_2#139857a7a?htil=5&amp;vcp=1&amp;vop=1&amp;pid=7e44593e3&amp;color=0,55,96&amp;vtp=1&amp;bt=1&amp;bbb=1&amp;hb=1&amp;hs=1"/>
              <p:cNvSpPr>
                <a:spLocks noRot="1" noChangeAspect="1" noMove="1" noResize="1" noEditPoints="1" noAdjustHandles="1" noChangeArrowheads="1" noChangeShapeType="1" noTextEdit="1"/>
              </p:cNvSpPr>
              <p:nvPr/>
            </p:nvSpPr>
            <p:spPr>
              <a:xfrm>
                <a:off x="502920" y="881113"/>
                <a:ext cx="8476488" cy="1611630"/>
              </a:xfrm>
              <a:prstGeom prst="rect">
                <a:avLst/>
              </a:prstGeom>
              <a:blipFill>
                <a:blip r:embed="rId4"/>
                <a:stretch>
                  <a:fillRect l="-1727" r="-1007" b="-871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BD.63_1#dcae08576?vcp=1&amp;vop=1&amp;pid=139857a7a&amp;color=0,55,96&amp;vtp=1&amp;bbb=1"/>
              <p:cNvSpPr/>
              <p:nvPr/>
            </p:nvSpPr>
            <p:spPr>
              <a:xfrm>
                <a:off x="502920" y="3724706"/>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（1）请你帮老张确定实数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的值，并写出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段的函数解析式.</a:t>
                </a:r>
                <a:endParaRPr lang="en-US" altLang="zh-CN" sz="1800" dirty="0"/>
              </a:p>
            </p:txBody>
          </p:sp>
        </mc:Choice>
        <mc:Fallback xmlns="">
          <p:sp>
            <p:nvSpPr>
              <p:cNvPr id="4" name="QO_6_BD.63_1#dcae08576?vcp=1&amp;vop=1&amp;pid=139857a7a&amp;color=0,55,96&amp;vtp=1&amp;bbb=1"/>
              <p:cNvSpPr>
                <a:spLocks noRot="1" noChangeAspect="1" noMove="1" noResize="1" noEditPoints="1" noAdjustHandles="1" noChangeArrowheads="1" noChangeShapeType="1" noTextEdit="1"/>
              </p:cNvSpPr>
              <p:nvPr/>
            </p:nvSpPr>
            <p:spPr>
              <a:xfrm>
                <a:off x="502920" y="3724706"/>
                <a:ext cx="10570464" cy="360680"/>
              </a:xfrm>
              <a:prstGeom prst="rect">
                <a:avLst/>
              </a:prstGeom>
              <a:blipFill>
                <a:blip r:embed="rId5"/>
                <a:stretch>
                  <a:fillRect l="-1384"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64_1#dcae08576?vcp=1&amp;vop=1&amp;pid=139857a7a&amp;color=0,55,96&amp;vtp=1&amp;bbb=1&amp;hb=1"/>
              <p:cNvSpPr/>
              <p:nvPr/>
            </p:nvSpPr>
            <p:spPr>
              <a:xfrm>
                <a:off x="502920" y="4098023"/>
                <a:ext cx="10570464" cy="1926146"/>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m:t>
                    </m:r>
                  </m:oMath>
                </a14:m>
                <a:r>
                  <a:rPr lang="en-US" altLang="zh-CN" sz="1800" b="0" i="0" dirty="0">
                    <a:solidFill>
                      <a:srgbClr val="003760"/>
                    </a:solidFill>
                    <a:latin typeface="Times New Roman" pitchFamily="34" charset="0"/>
                    <a:ea typeface="微软雅黑" pitchFamily="34" charset="-122"/>
                    <a:cs typeface="Times New Roman" pitchFamily="34" charset="-120"/>
                  </a:rPr>
                  <a:t>的坐标分别是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(12,20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(44,12</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𝐷𝐸𝐹</m:t>
                    </m:r>
                  </m:oMath>
                </a14:m>
                <a:r>
                  <a:rPr lang="en-US" altLang="zh-CN" sz="1800" b="0" i="0" dirty="0">
                    <a:solidFill>
                      <a:srgbClr val="003760"/>
                    </a:solidFill>
                    <a:latin typeface="Times New Roman" pitchFamily="34" charset="0"/>
                    <a:ea typeface="微软雅黑" pitchFamily="34" charset="-122"/>
                    <a:cs typeface="Times New Roman" pitchFamily="34" charset="-120"/>
                  </a:rPr>
                  <a:t>段与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段关于直线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𝑙</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(24,12)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=20−12=8</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=24−12=12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=48</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24</m:t>
                        </m:r>
                      </m:den>
                    </m:f>
                    <m:r>
                      <a:rPr lang="en-US" altLang="zh-CN" sz="1800" b="0" i="0">
                        <a:solidFill>
                          <a:srgbClr val="003760"/>
                        </a:solidFill>
                        <a:latin typeface="Cambria Math" pitchFamily="34" charset="0"/>
                        <a:ea typeface="Cambria Math" pitchFamily="34" charset="-122"/>
                        <a:cs typeface="Cambria Math" pitchFamily="34" charset="-120"/>
                      </a:rPr>
                      <m:t>×24+</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2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)=8</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24</m:t>
                        </m:r>
                      </m:den>
                    </m:f>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)+20=8</m:t>
                    </m:r>
                    <m:r>
                      <m:rPr>
                        <m:sty m:val="p"/>
                      </m:rPr>
                      <a:rPr lang="en-US" altLang="zh-CN" b="0" i="0">
                        <a:solidFill>
                          <a:srgbClr val="003760"/>
                        </a:solidFill>
                        <a:latin typeface="Cambria Math" pitchFamily="34" charset="0"/>
                        <a:ea typeface="Cambria Math" pitchFamily="34" charset="-122"/>
                        <a:cs typeface="Cambria Math" pitchFamily="34" charset="-120"/>
                      </a:rPr>
                      <m:t>cos</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24</m:t>
                        </m:r>
                      </m:den>
                    </m:f>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+20</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∈[0,24]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6_AN.64_1#dcae08576?vcp=1&amp;vop=1&amp;pid=139857a7a&amp;color=0,55,96&amp;vtp=1&amp;bbb=1&amp;hb=1"/>
              <p:cNvSpPr>
                <a:spLocks noRot="1" noChangeAspect="1" noMove="1" noResize="1" noEditPoints="1" noAdjustHandles="1" noChangeArrowheads="1" noChangeShapeType="1" noTextEdit="1"/>
              </p:cNvSpPr>
              <p:nvPr/>
            </p:nvSpPr>
            <p:spPr>
              <a:xfrm>
                <a:off x="502920" y="4098023"/>
                <a:ext cx="10570464" cy="1926146"/>
              </a:xfrm>
              <a:prstGeom prst="rect">
                <a:avLst/>
              </a:prstGeom>
              <a:blipFill>
                <a:blip r:embed="rId6"/>
                <a:stretch>
                  <a:fillRect l="-1384" b="-443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5_BD.62_2#139857a7a?htil=5&amp;vcp=1&amp;vop=1&amp;pid=7e44593e3&amp;color=0,55,96&amp;vtp=1&amp;bt=1&amp;bbb=1&amp;hb=1&amp;hs=1">
                <a:extLst>
                  <a:ext uri="{FF2B5EF4-FFF2-40B4-BE49-F238E27FC236}">
                    <a16:creationId xmlns:a16="http://schemas.microsoft.com/office/drawing/2014/main" id="{724B77E3-DFB5-8A23-1625-86B3EE21F618}"/>
                  </a:ext>
                </a:extLst>
              </p:cNvPr>
              <p:cNvSpPr/>
              <p:nvPr/>
            </p:nvSpPr>
            <p:spPr>
              <a:xfrm>
                <a:off x="502920" y="2488933"/>
                <a:ext cx="10572016" cy="1192340"/>
              </a:xfrm>
              <a:prstGeom prst="rect">
                <a:avLst/>
              </a:prstGeom>
              <a:noFill/>
              <a:ln/>
            </p:spPr>
            <p:txBody>
              <a:bodyPr wrap="none" lIns="0" tIns="0" rIns="0" bIns="0" rtlCol="0" anchor="t"/>
              <a:lstStyle/>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来描述</a:t>
                </a:r>
                <a:r>
                  <a:rPr lang="en-US" altLang="zh-CN" sz="1800" b="0" i="0" dirty="0">
                    <a:solidFill>
                      <a:srgbClr val="003760"/>
                    </a:solidFill>
                    <a:latin typeface="Times New Roman" pitchFamily="34" charset="0"/>
                    <a:ea typeface="微软雅黑" pitchFamily="34" charset="-122"/>
                    <a:cs typeface="Times New Roman" pitchFamily="34" charset="-120"/>
                  </a:rPr>
                  <a:t>（如图），并且从点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到今天的点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在底部横盘整理</a:t>
                </a:r>
                <a:r>
                  <a:rPr lang="en-US" altLang="zh-CN" sz="1800" b="0" i="0">
                    <a:solidFill>
                      <a:srgbClr val="003760"/>
                    </a:solidFill>
                    <a:latin typeface="Times New Roman" pitchFamily="34" charset="0"/>
                    <a:ea typeface="微软雅黑" pitchFamily="34" charset="-122"/>
                    <a:cs typeface="Times New Roman" pitchFamily="34" charset="-120"/>
                  </a:rPr>
                  <a:t>，今天也出现了明显的底部结束信号.老张预测</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这只股票未来一段时间的走势会如图中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𝐷𝐸𝐹</m:t>
                    </m:r>
                  </m:oMath>
                </a14:m>
                <a:r>
                  <a:rPr lang="en-US" altLang="zh-CN" sz="1800" b="0" i="0" dirty="0">
                    <a:solidFill>
                      <a:srgbClr val="003760"/>
                    </a:solidFill>
                    <a:latin typeface="Times New Roman" pitchFamily="34" charset="0"/>
                    <a:ea typeface="微软雅黑" pitchFamily="34" charset="-122"/>
                    <a:cs typeface="Times New Roman" pitchFamily="34" charset="-120"/>
                  </a:rPr>
                  <a:t>段所示，且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𝐷𝐸𝐹</m:t>
                    </m:r>
                  </m:oMath>
                </a14:m>
                <a:r>
                  <a:rPr lang="en-US" altLang="zh-CN" sz="1800" b="0" i="0">
                    <a:solidFill>
                      <a:srgbClr val="003760"/>
                    </a:solidFill>
                    <a:latin typeface="Times New Roman" pitchFamily="34" charset="0"/>
                    <a:ea typeface="微软雅黑" pitchFamily="34" charset="-122"/>
                    <a:cs typeface="Times New Roman" pitchFamily="34" charset="-120"/>
                  </a:rPr>
                  <a:t>段</a:t>
                </a:r>
                <a:r>
                  <a:rPr lang="en-US" altLang="zh-CN" b="0" i="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𝐴𝐵𝐶</m:t>
                    </m:r>
                  </m:oMath>
                </a14:m>
                <a:r>
                  <a:rPr lang="en-US" altLang="zh-CN" b="0" i="0" dirty="0">
                    <a:solidFill>
                      <a:srgbClr val="003760"/>
                    </a:solidFill>
                    <a:latin typeface="Times New Roman" pitchFamily="34" charset="0"/>
                    <a:ea typeface="微软雅黑" pitchFamily="34" charset="-122"/>
                    <a:cs typeface="Times New Roman" pitchFamily="34" charset="-120"/>
                  </a:rPr>
                  <a:t>段关于直线</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𝑙</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=34</m:t>
                    </m:r>
                  </m:oMath>
                </a14:m>
                <a:r>
                  <a:rPr lang="en-US" altLang="zh-CN" b="0" i="0" dirty="0">
                    <a:solidFill>
                      <a:srgbClr val="003760"/>
                    </a:solidFill>
                    <a:latin typeface="Times New Roman" pitchFamily="34" charset="0"/>
                    <a:ea typeface="微软雅黑" pitchFamily="34" charset="-122"/>
                    <a:cs typeface="Times New Roman" pitchFamily="34" charset="-120"/>
                  </a:rPr>
                  <a:t>对称，点</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𝐵</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的坐标分别是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(12,20</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(44,12</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5_BD.62_2#139857a7a?htil=5&amp;vcp=1&amp;vop=1&amp;pid=7e44593e3&amp;color=0,55,96&amp;vtp=1&amp;bt=1&amp;bbb=1&amp;hb=1&amp;hs=1">
                <a:extLst>
                  <a:ext uri="{FF2B5EF4-FFF2-40B4-BE49-F238E27FC236}">
                    <a16:creationId xmlns:a16="http://schemas.microsoft.com/office/drawing/2014/main" id="{724B77E3-DFB5-8A23-1625-86B3EE21F618}"/>
                  </a:ext>
                </a:extLst>
              </p:cNvPr>
              <p:cNvSpPr>
                <a:spLocks noRot="1" noChangeAspect="1" noMove="1" noResize="1" noEditPoints="1" noAdjustHandles="1" noChangeArrowheads="1" noChangeShapeType="1" noTextEdit="1"/>
              </p:cNvSpPr>
              <p:nvPr/>
            </p:nvSpPr>
            <p:spPr>
              <a:xfrm>
                <a:off x="502920" y="2488933"/>
                <a:ext cx="10572016" cy="1192340"/>
              </a:xfrm>
              <a:prstGeom prst="rect">
                <a:avLst/>
              </a:prstGeom>
              <a:blipFill>
                <a:blip r:embed="rId7"/>
                <a:stretch>
                  <a:fillRect l="-1384" r="-115"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6_BD.65_1#b335af9eb?vcp=1&amp;vop=1&amp;pid=139857a7a&amp;color=0,55,96&amp;vtp=1&amp;bt=1&amp;bbb=1"/>
          <p:cNvSpPr/>
          <p:nvPr/>
        </p:nvSpPr>
        <p:spPr>
          <a:xfrm>
            <a:off x="502920" y="2613075"/>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（2）如果老张预测准确，且今天买入该只股票，那么买入多少天后股价至少是买入价的两倍？</a:t>
            </a:r>
            <a:endParaRPr lang="en-US" altLang="zh-CN" sz="1800" dirty="0"/>
          </a:p>
        </p:txBody>
      </p:sp>
      <mc:AlternateContent xmlns:mc="http://schemas.openxmlformats.org/markup-compatibility/2006" xmlns:a14="http://schemas.microsoft.com/office/drawing/2010/main">
        <mc:Choice Requires="a14">
          <p:sp>
            <p:nvSpPr>
              <p:cNvPr id="3" name="QO_6_AN.66_1#b335af9eb?vcp=1&amp;vop=1&amp;pid=139857a7a&amp;color=0,55,96&amp;vtp=1&amp;bbb=1&amp;hb=1"/>
              <p:cNvSpPr/>
              <p:nvPr/>
            </p:nvSpPr>
            <p:spPr>
              <a:xfrm>
                <a:off x="502920" y="2985185"/>
                <a:ext cx="10570464" cy="1446530"/>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由题意得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𝐷𝐸𝐹</m:t>
                    </m:r>
                  </m:oMath>
                </a14:m>
                <a:r>
                  <a:rPr lang="en-US" altLang="zh-CN" sz="1800" b="0" i="0" dirty="0">
                    <a:solidFill>
                      <a:srgbClr val="003760"/>
                    </a:solidFill>
                    <a:latin typeface="Times New Roman" pitchFamily="34" charset="0"/>
                    <a:ea typeface="微软雅黑" pitchFamily="34" charset="-122"/>
                    <a:cs typeface="Times New Roman" pitchFamily="34" charset="-120"/>
                  </a:rPr>
                  <a:t>段的函数解析式为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=8</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24</m:t>
                        </m:r>
                      </m:den>
                    </m:f>
                    <m:r>
                      <a:rPr lang="en-US" altLang="zh-CN" sz="1800" b="0" i="0">
                        <a:solidFill>
                          <a:srgbClr val="003760"/>
                        </a:solidFill>
                        <a:latin typeface="Cambria Math" pitchFamily="34" charset="0"/>
                        <a:ea typeface="Cambria Math" pitchFamily="34" charset="-122"/>
                        <a:cs typeface="Cambria Math" pitchFamily="34" charset="-120"/>
                      </a:rPr>
                      <m:t>(68−</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∈[44,68]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题图可知</a:t>
                </a:r>
                <a:r>
                  <a:rPr lang="en-US" altLang="zh-CN" sz="1800" b="0" i="0" dirty="0">
                    <a:solidFill>
                      <a:srgbClr val="003760"/>
                    </a:solidFill>
                    <a:latin typeface="Times New Roman" pitchFamily="34" charset="0"/>
                    <a:ea typeface="微软雅黑" pitchFamily="34" charset="-122"/>
                    <a:cs typeface="Times New Roman" pitchFamily="34" charset="-120"/>
                  </a:rPr>
                  <a:t>,今天的买入价是12元,故由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8</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24</m:t>
                        </m:r>
                      </m:den>
                    </m:f>
                    <m:r>
                      <a:rPr lang="en-US" altLang="zh-CN" sz="1800" b="0" i="0">
                        <a:solidFill>
                          <a:srgbClr val="003760"/>
                        </a:solidFill>
                        <a:latin typeface="Cambria Math" pitchFamily="34" charset="0"/>
                        <a:ea typeface="Cambria Math" pitchFamily="34" charset="-122"/>
                        <a:cs typeface="Cambria Math" pitchFamily="34" charset="-120"/>
                      </a:rPr>
                      <m:t>(68−</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)]+20=24</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=60</m:t>
                    </m:r>
                  </m:oMath>
                </a14:m>
                <a:r>
                  <a:rPr lang="en-US" altLang="zh-CN" sz="1800" b="0" i="0" dirty="0">
                    <a:solidFill>
                      <a:srgbClr val="003760"/>
                    </a:solidFill>
                    <a:latin typeface="Times New Roman" pitchFamily="34" charset="0"/>
                    <a:ea typeface="微软雅黑" pitchFamily="34" charset="-122"/>
                    <a:cs typeface="Times New Roman" pitchFamily="34" charset="-120"/>
                  </a:rPr>
                  <a:t>，故买入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60−44=16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天）后股价至少是买入价的两倍．</a:t>
                </a:r>
                <a:endParaRPr lang="en-US" altLang="zh-CN" dirty="0"/>
              </a:p>
            </p:txBody>
          </p:sp>
        </mc:Choice>
        <mc:Fallback xmlns="">
          <p:sp>
            <p:nvSpPr>
              <p:cNvPr id="3" name="QO_6_AN.66_1#b335af9eb?vcp=1&amp;vop=1&amp;pid=139857a7a&amp;color=0,55,96&amp;vtp=1&amp;bbb=1&amp;hb=1"/>
              <p:cNvSpPr>
                <a:spLocks noRot="1" noChangeAspect="1" noMove="1" noResize="1" noEditPoints="1" noAdjustHandles="1" noChangeArrowheads="1" noChangeShapeType="1" noTextEdit="1"/>
              </p:cNvSpPr>
              <p:nvPr/>
            </p:nvSpPr>
            <p:spPr>
              <a:xfrm>
                <a:off x="502920" y="2985185"/>
                <a:ext cx="10570464" cy="1446530"/>
              </a:xfrm>
              <a:prstGeom prst="rect">
                <a:avLst/>
              </a:prstGeom>
              <a:blipFill>
                <a:blip r:embed="rId3"/>
                <a:stretch>
                  <a:fillRect l="-1384" b="-97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1c2b3b962.fixed?vcp=1&amp;pid=770889e31&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1c2b3b962.fixed?vcp=1&amp;pid=770889e31&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7.4</a:t>
            </a:r>
            <a:endParaRPr lang="en-US" altLang="zh-CN" sz="5400" dirty="0"/>
          </a:p>
        </p:txBody>
      </p:sp>
      <p:sp>
        <p:nvSpPr>
          <p:cNvPr id="4" name="C_2_BD#1c2b3b962.fixed?vcp=1&amp;pid=770889e31&amp;color=61,88,159&amp;vtp=1&amp;bbb=1&amp;hb=1"/>
          <p:cNvSpPr/>
          <p:nvPr/>
        </p:nvSpPr>
        <p:spPr>
          <a:xfrm>
            <a:off x="4032504" y="2340864"/>
            <a:ext cx="8046720" cy="1911096"/>
          </a:xfrm>
          <a:prstGeom prst="rect">
            <a:avLst/>
          </a:prstGeom>
          <a:noFill/>
          <a:ln/>
        </p:spPr>
        <p:txBody>
          <a:bodyPr wrap="none" lIns="0" tIns="0" rIns="0" bIns="0" rtlCol="0" anchor="ctr"/>
          <a:lstStyle/>
          <a:p>
            <a:pPr algn="l" latinLnBrk="1">
              <a:lnSpc>
                <a:spcPts val="6500"/>
              </a:lnSpc>
            </a:pPr>
            <a:r>
              <a:rPr lang="en-US" altLang="zh-CN" sz="5400" b="1" i="0" dirty="0">
                <a:solidFill>
                  <a:srgbClr val="3D589F"/>
                </a:solidFill>
                <a:latin typeface="印品黑体" pitchFamily="34" charset="0"/>
                <a:ea typeface="印品黑体" pitchFamily="34" charset="-122"/>
                <a:cs typeface="印品黑体" pitchFamily="34" charset="-120"/>
              </a:rPr>
              <a:t>数学建模活动</a:t>
            </a:r>
            <a:r>
              <a:rPr lang="en-US" altLang="zh-CN" sz="5400" b="1" i="0">
                <a:solidFill>
                  <a:srgbClr val="3D589F"/>
                </a:solidFill>
                <a:latin typeface="印品黑体" pitchFamily="34" charset="0"/>
                <a:ea typeface="印品黑体" pitchFamily="34" charset="-122"/>
                <a:cs typeface="印品黑体" pitchFamily="34" charset="-120"/>
              </a:rPr>
              <a:t>：周期现象</a:t>
            </a:r>
          </a:p>
          <a:p>
            <a:pPr latinLnBrk="1">
              <a:lnSpc>
                <a:spcPts val="6600"/>
              </a:lnSpc>
            </a:pPr>
            <a:r>
              <a:rPr lang="en-US" altLang="zh-CN" sz="5400" b="1" i="0">
                <a:solidFill>
                  <a:srgbClr val="3D589F"/>
                </a:solidFill>
                <a:latin typeface="印品黑体" pitchFamily="34" charset="0"/>
                <a:ea typeface="印品黑体" pitchFamily="34" charset="-122"/>
                <a:cs typeface="印品黑体" pitchFamily="34" charset="-120"/>
              </a:rPr>
              <a:t>的描述</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pic>
        <p:nvPicPr>
          <p:cNvPr id="2" name="QO_5_BD.67_1#b6caadd55?htil=6&amp;vcp=1&amp;vop=1&amp;pid=7e44593e3&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09061" y="1684769"/>
            <a:ext cx="155448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O_5_BD.67_2#b6caadd55?htil=6&amp;vcp=1&amp;vop=1&amp;pid=7e44593e3&amp;color=0,55,96&amp;vtp=1&amp;bt=1&amp;bbb=1&amp;hb=1&amp;hs=1"/>
              <p:cNvSpPr/>
              <p:nvPr/>
            </p:nvSpPr>
            <p:spPr>
              <a:xfrm>
                <a:off x="502920" y="1620761"/>
                <a:ext cx="8887968" cy="1611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a:t>
                </a:r>
                <a:r>
                  <a:rPr lang="en-US" altLang="zh-CN" sz="1800" b="0" i="0" dirty="0">
                    <a:solidFill>
                      <a:srgbClr val="003760"/>
                    </a:solidFill>
                    <a:latin typeface="Times New Roman" pitchFamily="34" charset="0"/>
                    <a:ea typeface="微软雅黑" pitchFamily="34" charset="-122"/>
                    <a:cs typeface="Times New Roman" pitchFamily="34" charset="-120"/>
                  </a:rPr>
                  <a:t>据成都气象局多年的统计资料显示，成都从1月份到12月份的平均气温</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与月份数</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月）近似满足函数</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Asin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t</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b</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A</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，从1月份到</a:t>
                </a:r>
                <a:r>
                  <a:rPr lang="en-US" altLang="zh-CN" sz="1800" b="0" i="0">
                    <a:solidFill>
                      <a:srgbClr val="003760"/>
                    </a:solidFill>
                    <a:latin typeface="Times New Roman" pitchFamily="34" charset="0"/>
                    <a:ea typeface="微软雅黑" pitchFamily="34" charset="-122"/>
                    <a:cs typeface="Times New Roman" pitchFamily="34" charset="-120"/>
                  </a:rPr>
                  <a:t>7月份</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的月平均气温的散点图如图所示</a:t>
                </a:r>
                <a:r>
                  <a:rPr lang="en-US" altLang="zh-CN" sz="1800" b="0" i="0" dirty="0">
                    <a:solidFill>
                      <a:srgbClr val="003760"/>
                    </a:solidFill>
                    <a:latin typeface="Times New Roman" pitchFamily="34" charset="0"/>
                    <a:ea typeface="微软雅黑" pitchFamily="34" charset="-122"/>
                    <a:cs typeface="Times New Roman" pitchFamily="34" charset="-120"/>
                  </a:rPr>
                  <a:t>，且1月份和</a:t>
                </a:r>
                <a:r>
                  <a:rPr lang="en-US" altLang="zh-CN" sz="1800" b="0" i="0">
                    <a:solidFill>
                      <a:srgbClr val="003760"/>
                    </a:solidFill>
                    <a:latin typeface="Times New Roman" pitchFamily="34" charset="0"/>
                    <a:ea typeface="微软雅黑" pitchFamily="34" charset="-122"/>
                    <a:cs typeface="Times New Roman" pitchFamily="34" charset="-120"/>
                  </a:rPr>
                  <a:t>7月份的平均气温分别为成都全年最低和最</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高的月平均气温</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5_BD.67_2#b6caadd55?htil=6&amp;vcp=1&amp;vop=1&amp;pid=7e44593e3&amp;color=0,55,96&amp;vtp=1&amp;bt=1&amp;bbb=1&amp;hb=1&amp;hs=1"/>
              <p:cNvSpPr>
                <a:spLocks noRot="1" noChangeAspect="1" noMove="1" noResize="1" noEditPoints="1" noAdjustHandles="1" noChangeArrowheads="1" noChangeShapeType="1" noTextEdit="1"/>
              </p:cNvSpPr>
              <p:nvPr/>
            </p:nvSpPr>
            <p:spPr>
              <a:xfrm>
                <a:off x="502920" y="1620761"/>
                <a:ext cx="8887968" cy="1611440"/>
              </a:xfrm>
              <a:prstGeom prst="rect">
                <a:avLst/>
              </a:prstGeom>
              <a:blipFill>
                <a:blip r:embed="rId4"/>
                <a:stretch>
                  <a:fillRect l="-1646" r="-69" b="-871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BD.68_1#dcbe2088a?htil=6&amp;vcp=1&amp;vop=1&amp;pid=b6caadd55&amp;color=0,55,96&amp;vtp=1&amp;bbb=1&amp;hs=1"/>
              <p:cNvSpPr/>
              <p:nvPr/>
            </p:nvSpPr>
            <p:spPr>
              <a:xfrm>
                <a:off x="502920" y="3270553"/>
                <a:ext cx="8887968"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（1）求月平均气温</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与月份数</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（月）的函数解析式；</a:t>
                </a:r>
                <a:endParaRPr lang="en-US" altLang="zh-CN" sz="1800" dirty="0"/>
              </a:p>
            </p:txBody>
          </p:sp>
        </mc:Choice>
        <mc:Fallback xmlns="">
          <p:sp>
            <p:nvSpPr>
              <p:cNvPr id="4" name="QO_6_BD.68_1#dcbe2088a?htil=6&amp;vcp=1&amp;vop=1&amp;pid=b6caadd55&amp;color=0,55,96&amp;vtp=1&amp;bbb=1&amp;hs=1"/>
              <p:cNvSpPr>
                <a:spLocks noRot="1" noChangeAspect="1" noMove="1" noResize="1" noEditPoints="1" noAdjustHandles="1" noChangeArrowheads="1" noChangeShapeType="1" noTextEdit="1"/>
              </p:cNvSpPr>
              <p:nvPr/>
            </p:nvSpPr>
            <p:spPr>
              <a:xfrm>
                <a:off x="502920" y="3270553"/>
                <a:ext cx="8887968" cy="363665"/>
              </a:xfrm>
              <a:prstGeom prst="rect">
                <a:avLst/>
              </a:prstGeom>
              <a:blipFill>
                <a:blip r:embed="rId5"/>
                <a:stretch>
                  <a:fillRect l="-1646"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69_1#dcbe2088a?vcp=1&amp;vop=1&amp;pid=b6caadd55&amp;color=0,55,96&amp;vtp=1&amp;bbb=1&amp;hb=1&amp;hs=1"/>
              <p:cNvSpPr/>
              <p:nvPr/>
            </p:nvSpPr>
            <p:spPr>
              <a:xfrm>
                <a:off x="502920" y="3643870"/>
                <a:ext cx="10570464" cy="1783334"/>
              </a:xfrm>
              <a:prstGeom prst="rect">
                <a:avLst/>
              </a:prstGeom>
              <a:noFill/>
              <a:ln/>
            </p:spPr>
            <p:txBody>
              <a:bodyPr wrap="none" lIns="0" tIns="0" rIns="0" bIns="0" rtlCol="0" anchor="t"/>
              <a:lstStyle/>
              <a:p>
                <a:pPr algn="l" latinLnBrk="1">
                  <a:lnSpc>
                    <a:spcPts val="5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由题意得，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=25,</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=5,</m:t>
                            </m:r>
                          </m:e>
                        </m:eqArr>
                      </m:e>
                    </m: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25−5</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=15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=2×(7−1)=12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𝑇</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p>
              <a:p>
                <a:pPr latinLnBrk="1">
                  <a:lnSpc>
                    <a:spcPts val="46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𝑇</m:t>
                    </m:r>
                    <m:r>
                      <a:rPr lang="en-US" altLang="zh-CN" b="0" i="0">
                        <a:solidFill>
                          <a:srgbClr val="003760"/>
                        </a:solidFill>
                        <a:latin typeface="Cambria Math" pitchFamily="34" charset="0"/>
                        <a:ea typeface="Cambria Math" pitchFamily="34" charset="-122"/>
                        <a:cs typeface="Cambria Math" pitchFamily="34" charset="-120"/>
                      </a:rPr>
                      <m:t>=10</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6_AN.69_1#dcbe2088a?vcp=1&amp;vop=1&amp;pid=b6caadd55&amp;color=0,55,96&amp;vtp=1&amp;bbb=1&amp;hb=1&amp;hs=1"/>
              <p:cNvSpPr>
                <a:spLocks noRot="1" noChangeAspect="1" noMove="1" noResize="1" noEditPoints="1" noAdjustHandles="1" noChangeArrowheads="1" noChangeShapeType="1" noTextEdit="1"/>
              </p:cNvSpPr>
              <p:nvPr/>
            </p:nvSpPr>
            <p:spPr>
              <a:xfrm>
                <a:off x="502920" y="3643870"/>
                <a:ext cx="10570464" cy="1783334"/>
              </a:xfrm>
              <a:prstGeom prst="rect">
                <a:avLst/>
              </a:prstGeom>
              <a:blipFill>
                <a:blip r:embed="rId6"/>
                <a:stretch>
                  <a:fillRect l="-1384" b="-44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70_1#936ae8569?vcp=1&amp;vop=1&amp;pid=b6caadd55&amp;color=0,55,96&amp;mp=1&amp;vtp=1&amp;bt=1&amp;bbb=1"/>
              <p:cNvSpPr/>
              <p:nvPr/>
            </p:nvSpPr>
            <p:spPr>
              <a:xfrm>
                <a:off x="502920" y="2360980"/>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（2）推算出成都全年月平均气温低于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但又不低于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的是哪些月份.</a:t>
                </a:r>
                <a:endParaRPr lang="en-US" altLang="zh-CN" sz="1800" dirty="0"/>
              </a:p>
            </p:txBody>
          </p:sp>
        </mc:Choice>
        <mc:Fallback xmlns="">
          <p:sp>
            <p:nvSpPr>
              <p:cNvPr id="2" name="QO_6_BD.70_1#936ae8569?vcp=1&amp;vop=1&amp;pid=b6caadd55&amp;color=0,55,96&amp;mp=1&amp;vtp=1&amp;bt=1&amp;bbb=1"/>
              <p:cNvSpPr>
                <a:spLocks noRot="1" noChangeAspect="1" noMove="1" noResize="1" noEditPoints="1" noAdjustHandles="1" noChangeArrowheads="1" noChangeShapeType="1" noTextEdit="1"/>
              </p:cNvSpPr>
              <p:nvPr/>
            </p:nvSpPr>
            <p:spPr>
              <a:xfrm>
                <a:off x="502920" y="2360980"/>
                <a:ext cx="10570464" cy="363665"/>
              </a:xfrm>
              <a:prstGeom prst="rect">
                <a:avLst/>
              </a:prstGeom>
              <a:blipFill>
                <a:blip r:embed="rId3"/>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71_1#936ae8569?vcp=1&amp;vop=1&amp;pid=b6caadd55&amp;color=0,55,96&amp;vtp=1&amp;bbb=1&amp;hb=1"/>
              <p:cNvSpPr/>
              <p:nvPr/>
            </p:nvSpPr>
            <p:spPr>
              <a:xfrm>
                <a:off x="502920" y="2733090"/>
                <a:ext cx="10570464" cy="1646555"/>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由题意得，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10≤10</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)+15&lt;20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或</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&lt;12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+9&lt;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+11</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∈[1,12]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，4，10，11.</a:t>
                </a:r>
                <a:endParaRPr lang="en-US" altLang="zh-CN" sz="1800" dirty="0"/>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全年月平均气温低于</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20</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但又不低于</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10</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的是3月、4月、10月、11月.</a:t>
                </a:r>
                <a:endParaRPr lang="en-US" altLang="zh-CN" dirty="0"/>
              </a:p>
            </p:txBody>
          </p:sp>
        </mc:Choice>
        <mc:Fallback xmlns="">
          <p:sp>
            <p:nvSpPr>
              <p:cNvPr id="3" name="QO_6_AN.71_1#936ae8569?vcp=1&amp;vop=1&amp;pid=b6caadd55&amp;color=0,55,96&amp;vtp=1&amp;bbb=1&amp;hb=1"/>
              <p:cNvSpPr>
                <a:spLocks noRot="1" noChangeAspect="1" noMove="1" noResize="1" noEditPoints="1" noAdjustHandles="1" noChangeArrowheads="1" noChangeShapeType="1" noTextEdit="1"/>
              </p:cNvSpPr>
              <p:nvPr/>
            </p:nvSpPr>
            <p:spPr>
              <a:xfrm>
                <a:off x="502920" y="2733090"/>
                <a:ext cx="10570464" cy="1646555"/>
              </a:xfrm>
              <a:prstGeom prst="rect">
                <a:avLst/>
              </a:prstGeom>
              <a:blipFill>
                <a:blip r:embed="rId4"/>
                <a:stretch>
                  <a:fillRect l="-1384" b="-88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C_4_BD#45e895394?vcp=1&amp;pid=08efe98e9&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C组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新素养</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新题型</a:t>
            </a:r>
            <a:endParaRPr lang="en-US" altLang="zh-CN" sz="2200" dirty="0"/>
          </a:p>
        </p:txBody>
      </p:sp>
      <mc:AlternateContent xmlns:mc="http://schemas.openxmlformats.org/markup-compatibility/2006" xmlns:a14="http://schemas.microsoft.com/office/drawing/2010/main">
        <mc:Choice Requires="a14">
          <p:sp>
            <p:nvSpPr>
              <p:cNvPr id="3" name="QC_5_BD.72_1#2eb08e11c?vaa=1&amp;vcp=1&amp;vop=1&amp;pid=45e895394&amp;color=0,55,96&amp;vtp=1&amp;bbb=1&amp;hb=1"/>
              <p:cNvSpPr/>
              <p:nvPr/>
            </p:nvSpPr>
            <p:spPr>
              <a:xfrm>
                <a:off x="502920" y="1280808"/>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6.（多选）</a:t>
                </a:r>
                <a:r>
                  <a:rPr lang="en-US" altLang="zh-CN" sz="1800" b="0" i="0" dirty="0">
                    <a:solidFill>
                      <a:srgbClr val="003760"/>
                    </a:solidFill>
                    <a:latin typeface="Times New Roman" pitchFamily="34" charset="0"/>
                    <a:ea typeface="微软雅黑" pitchFamily="34" charset="-122"/>
                    <a:cs typeface="Times New Roman" pitchFamily="34" charset="-120"/>
                  </a:rPr>
                  <a:t>科学研究已经证实：人的智力、情绪和体力大约分别以33天、28天和23天为一个周期</a:t>
                </a:r>
                <a:r>
                  <a:rPr lang="en-US" altLang="zh-CN" sz="1800" b="0" i="0">
                    <a:solidFill>
                      <a:srgbClr val="003760"/>
                    </a:solidFill>
                    <a:latin typeface="Times New Roman" pitchFamily="34" charset="0"/>
                    <a:ea typeface="微软雅黑" pitchFamily="34" charset="-122"/>
                    <a:cs typeface="Times New Roman" pitchFamily="34" charset="-120"/>
                  </a:rPr>
                  <a:t>，均可按</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进行变化.记智力曲线为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𝐼</m:t>
                    </m:r>
                  </m:oMath>
                </a14:m>
                <a:r>
                  <a:rPr lang="en-US" altLang="zh-CN" b="0" i="0" dirty="0">
                    <a:solidFill>
                      <a:srgbClr val="003760"/>
                    </a:solidFill>
                    <a:latin typeface="Times New Roman" pitchFamily="34" charset="0"/>
                    <a:ea typeface="微软雅黑" pitchFamily="34" charset="-122"/>
                    <a:cs typeface="Times New Roman" pitchFamily="34" charset="-120"/>
                  </a:rPr>
                  <a:t>，情绪曲线为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𝐸</m:t>
                    </m:r>
                  </m:oMath>
                </a14:m>
                <a:r>
                  <a:rPr lang="en-US" altLang="zh-CN" b="0" i="0" dirty="0">
                    <a:solidFill>
                      <a:srgbClr val="003760"/>
                    </a:solidFill>
                    <a:latin typeface="Times New Roman" pitchFamily="34" charset="0"/>
                    <a:ea typeface="微软雅黑" pitchFamily="34" charset="-122"/>
                    <a:cs typeface="Times New Roman" pitchFamily="34" charset="-120"/>
                  </a:rPr>
                  <a:t>，体力曲线为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C_5_BD.72_1#2eb08e11c?vaa=1&amp;vcp=1&amp;vop=1&amp;pid=45e895394&amp;color=0,55,96&amp;vtp=1&amp;bbb=1&amp;hb=1"/>
              <p:cNvSpPr>
                <a:spLocks noRot="1" noChangeAspect="1" noMove="1" noResize="1" noEditPoints="1" noAdjustHandles="1" noChangeArrowheads="1" noChangeShapeType="1" noTextEdit="1"/>
              </p:cNvSpPr>
              <p:nvPr/>
            </p:nvSpPr>
            <p:spPr>
              <a:xfrm>
                <a:off x="502920" y="1280808"/>
                <a:ext cx="10570464" cy="770255"/>
              </a:xfrm>
              <a:prstGeom prst="rect">
                <a:avLst/>
              </a:prstGeom>
              <a:blipFill>
                <a:blip r:embed="rId3"/>
                <a:stretch>
                  <a:fillRect l="-1384" r="-461" b="-190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5_BD.72_2#2eb08e11c.choices?vaa=1&amp;vcp=1&amp;vop=1&amp;pid=45e895394&amp;color=0,55,96&amp;vtp=1&amp;bbb=1"/>
              <p:cNvSpPr/>
              <p:nvPr/>
            </p:nvSpPr>
            <p:spPr>
              <a:xfrm>
                <a:off x="502920" y="2055142"/>
                <a:ext cx="10570464"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第35天时情绪曲线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处于最高点</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第33天到第42天内，智力曲线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𝐼</m:t>
                    </m:r>
                  </m:oMath>
                </a14:m>
                <a:r>
                  <a:rPr lang="en-US" altLang="zh-CN" sz="1800" b="0" i="0" dirty="0">
                    <a:solidFill>
                      <a:srgbClr val="003760"/>
                    </a:solidFill>
                    <a:latin typeface="Times New Roman" pitchFamily="34" charset="0"/>
                    <a:ea typeface="微软雅黑" pitchFamily="34" charset="-122"/>
                    <a:cs typeface="Times New Roman" pitchFamily="34" charset="-120"/>
                  </a:rPr>
                  <a:t>与情绪曲线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不相交</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第46天到第50天内，体力曲线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处于上升期</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体力曲线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关于点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(320,0)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a:t>
                </a:r>
                <a:endParaRPr lang="en-US" altLang="zh-CN" sz="1800" dirty="0"/>
              </a:p>
            </p:txBody>
          </p:sp>
        </mc:Choice>
        <mc:Fallback xmlns="">
          <p:sp>
            <p:nvSpPr>
              <p:cNvPr id="5" name="QC_5_BD.72_2#2eb08e11c.choices?vaa=1&amp;vcp=1&amp;vop=1&amp;pid=45e895394&amp;color=0,55,96&amp;vtp=1&amp;bbb=1"/>
              <p:cNvSpPr>
                <a:spLocks noRot="1" noChangeAspect="1" noMove="1" noResize="1" noEditPoints="1" noAdjustHandles="1" noChangeArrowheads="1" noChangeShapeType="1" noTextEdit="1"/>
              </p:cNvSpPr>
              <p:nvPr/>
            </p:nvSpPr>
            <p:spPr>
              <a:xfrm>
                <a:off x="502920" y="2055142"/>
                <a:ext cx="10570464" cy="1608455"/>
              </a:xfrm>
              <a:prstGeom prst="rect">
                <a:avLst/>
              </a:prstGeom>
              <a:blipFill>
                <a:blip r:embed="rId4"/>
                <a:stretch>
                  <a:fillRect l="-1384" b="-9091"/>
                </a:stretch>
              </a:blipFill>
              <a:ln/>
            </p:spPr>
            <p:txBody>
              <a:bodyPr/>
              <a:lstStyle/>
              <a:p>
                <a:r>
                  <a:rPr lang="zh-CN" altLang="en-US">
                    <a:noFill/>
                  </a:rPr>
                  <a:t> </a:t>
                </a:r>
              </a:p>
            </p:txBody>
          </p:sp>
        </mc:Fallback>
      </mc:AlternateContent>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4_1#2eb08e11c?vaa=1&amp;vcp=1&amp;vop=1&amp;pid=45e895394&amp;color=0,55,96&amp;vtp=1&amp;bt=1&amp;bbb=1&amp;hb=1"/>
              <p:cNvSpPr/>
              <p:nvPr/>
            </p:nvSpPr>
            <p:spPr>
              <a:xfrm>
                <a:off x="502920" y="1093838"/>
                <a:ext cx="10570464" cy="3993071"/>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设人的智力曲线、情绪曲线和体力曲线分别用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𝜔</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𝑔</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𝜔</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𝜔</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400"/>
                  </a:lnSpc>
                </a:pPr>
                <a:r>
                  <a:rPr lang="en-US" altLang="zh-CN" sz="1800" b="0" i="0">
                    <a:solidFill>
                      <a:srgbClr val="003760"/>
                    </a:solidFill>
                    <a:latin typeface="Times New Roman" pitchFamily="34" charset="0"/>
                    <a:ea typeface="微软雅黑" pitchFamily="34" charset="-122"/>
                    <a:cs typeface="Times New Roman" pitchFamily="34" charset="-120"/>
                  </a:rPr>
                  <a:t>表示</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𝜔</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𝜔</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𝜔</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A,第35天时，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𝑔</m:t>
                    </m:r>
                    <m:r>
                      <a:rPr lang="en-US" altLang="zh-CN" sz="1800" b="0" i="0">
                        <a:solidFill>
                          <a:srgbClr val="003760"/>
                        </a:solidFill>
                        <a:latin typeface="Cambria Math" pitchFamily="34" charset="0"/>
                        <a:ea typeface="Cambria Math" pitchFamily="34" charset="-122"/>
                        <a:cs typeface="Cambria Math" pitchFamily="34" charset="-120"/>
                      </a:rPr>
                      <m:t>(35)=</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a:solidFill>
                          <a:srgbClr val="003760"/>
                        </a:solidFill>
                        <a:latin typeface="Cambria Math" pitchFamily="34" charset="0"/>
                        <a:ea typeface="Cambria Math" pitchFamily="34" charset="-122"/>
                        <a:cs typeface="Cambria Math" pitchFamily="34" charset="-120"/>
                      </a:rPr>
                      <m:t>×35=</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处于最高点，A正确；对于B</a:t>
                </a:r>
                <a:r>
                  <a:rPr lang="en-US" altLang="zh-CN" sz="1800" b="0" i="0">
                    <a:solidFill>
                      <a:srgbClr val="003760"/>
                    </a:solidFill>
                    <a:latin typeface="Times New Roman" pitchFamily="34" charset="0"/>
                    <a:ea typeface="微软雅黑" pitchFamily="34" charset="-122"/>
                    <a:cs typeface="Times New Roman" pitchFamily="34" charset="-120"/>
                  </a:rPr>
                  <a:t>,设</a:t>
                </a:r>
              </a:p>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𝐹</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𝑔</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33</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𝐹</m:t>
                    </m:r>
                    <m:r>
                      <a:rPr lang="en-US" altLang="zh-CN" sz="1800" b="0" i="0">
                        <a:solidFill>
                          <a:srgbClr val="003760"/>
                        </a:solidFill>
                        <a:latin typeface="Cambria Math" pitchFamily="34" charset="0"/>
                        <a:ea typeface="Cambria Math" pitchFamily="34" charset="-122"/>
                        <a:cs typeface="Cambria Math" pitchFamily="34" charset="-120"/>
                      </a:rPr>
                      <m:t>(33)=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𝐹</m:t>
                    </m:r>
                    <m:r>
                      <a:rPr lang="en-US" altLang="zh-CN" sz="1800" b="0" i="0">
                        <a:solidFill>
                          <a:srgbClr val="003760"/>
                        </a:solidFill>
                        <a:latin typeface="Cambria Math" pitchFamily="34" charset="0"/>
                        <a:ea typeface="Cambria Math" pitchFamily="34" charset="-122"/>
                        <a:cs typeface="Cambria Math" pitchFamily="34" charset="-120"/>
                      </a:rPr>
                      <m:t>(42)=</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28</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11</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11</m:t>
                        </m:r>
                      </m:den>
                    </m:f>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，故利用零点存在定理可得存在</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∈(33,42</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，使得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𝐹</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，故此</a:t>
                </a:r>
              </a:p>
              <a:p>
                <a:pPr latinLnBrk="1">
                  <a:lnSpc>
                    <a:spcPts val="4600"/>
                  </a:lnSpc>
                </a:pPr>
                <a:r>
                  <a:rPr lang="en-US" altLang="zh-CN" sz="1800" b="0" i="0">
                    <a:solidFill>
                      <a:srgbClr val="003760"/>
                    </a:solidFill>
                    <a:latin typeface="Times New Roman" pitchFamily="34" charset="0"/>
                    <a:ea typeface="微软雅黑" pitchFamily="34" charset="-122"/>
                    <a:cs typeface="Times New Roman" pitchFamily="34" charset="-120"/>
                  </a:rPr>
                  <a:t>时智力曲线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𝐼</m:t>
                    </m:r>
                  </m:oMath>
                </a14:m>
                <a:r>
                  <a:rPr lang="en-US" altLang="zh-CN" sz="1800" b="0" i="0" dirty="0">
                    <a:solidFill>
                      <a:srgbClr val="003760"/>
                    </a:solidFill>
                    <a:latin typeface="Times New Roman" pitchFamily="34" charset="0"/>
                    <a:ea typeface="微软雅黑" pitchFamily="34" charset="-122"/>
                    <a:cs typeface="Times New Roman" pitchFamily="34" charset="-120"/>
                  </a:rPr>
                  <a:t>与情绪曲线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𝐸</m:t>
                    </m:r>
                  </m:oMath>
                </a14:m>
                <a:r>
                  <a:rPr lang="en-US" altLang="zh-CN" sz="1800" b="0" i="0" dirty="0">
                    <a:solidFill>
                      <a:srgbClr val="003760"/>
                    </a:solidFill>
                    <a:latin typeface="Times New Roman" pitchFamily="34" charset="0"/>
                    <a:ea typeface="微软雅黑" pitchFamily="34" charset="-122"/>
                    <a:cs typeface="Times New Roman" pitchFamily="34" charset="-120"/>
                  </a:rPr>
                  <a:t>相交，B错误；对于C,因为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∈(46,50)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23</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100</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100</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23</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600"/>
                  </a:lnSpc>
                </a:pPr>
                <a:r>
                  <a:rPr lang="en-US" altLang="zh-CN" sz="1800" b="0" i="0">
                    <a:solidFill>
                      <a:srgbClr val="003760"/>
                    </a:solidFill>
                    <a:latin typeface="Times New Roman" pitchFamily="34" charset="0"/>
                    <a:ea typeface="微软雅黑" pitchFamily="34" charset="-122"/>
                    <a:cs typeface="Times New Roman" pitchFamily="34" charset="-120"/>
                  </a:rPr>
                  <a:t>所以根据正弦函数的性质可得此时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23</m:t>
                        </m:r>
                      </m:den>
                    </m:f>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在定义域内单调递增，故处于上升期，C正确；对于D</a:t>
                </a:r>
                <a:r>
                  <a:rPr lang="en-US" altLang="zh-CN" sz="1800" b="0" i="0">
                    <a:solidFill>
                      <a:srgbClr val="003760"/>
                    </a:solidFill>
                    <a:latin typeface="Times New Roman" pitchFamily="34" charset="0"/>
                    <a:ea typeface="微软雅黑" pitchFamily="34" charset="-122"/>
                    <a:cs typeface="Times New Roman" pitchFamily="34" charset="-120"/>
                  </a:rPr>
                  <a:t>,因</a:t>
                </a: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h</m:t>
                    </m:r>
                    <m:r>
                      <a:rPr lang="en-US" altLang="zh-CN" b="0" i="0">
                        <a:solidFill>
                          <a:srgbClr val="003760"/>
                        </a:solidFill>
                        <a:latin typeface="Cambria Math" pitchFamily="34" charset="0"/>
                        <a:ea typeface="Cambria Math" pitchFamily="34" charset="-122"/>
                        <a:cs typeface="Cambria Math" pitchFamily="34" charset="-120"/>
                      </a:rPr>
                      <m:t>(320)=</m:t>
                    </m:r>
                    <m:r>
                      <m:rPr>
                        <m:sty m:val="p"/>
                      </m:rPr>
                      <a:rPr lang="en-US" altLang="zh-CN" b="0" i="0">
                        <a:solidFill>
                          <a:srgbClr val="003760"/>
                        </a:solidFill>
                        <a:latin typeface="Cambria Math" pitchFamily="34" charset="0"/>
                        <a:ea typeface="Cambria Math" pitchFamily="34" charset="-122"/>
                        <a:cs typeface="Cambria Math" pitchFamily="34" charset="-120"/>
                      </a:rPr>
                      <m:t>sin</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640</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23</m:t>
                        </m:r>
                      </m:den>
                    </m:f>
                    <m:r>
                      <a:rPr lang="en-US" altLang="zh-CN" b="0" i="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，所以体力曲线</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𝑃</m:t>
                    </m:r>
                  </m:oMath>
                </a14:m>
                <a:r>
                  <a:rPr lang="en-US" altLang="zh-CN" b="0" i="0" dirty="0">
                    <a:solidFill>
                      <a:srgbClr val="003760"/>
                    </a:solidFill>
                    <a:latin typeface="Times New Roman" pitchFamily="34" charset="0"/>
                    <a:ea typeface="微软雅黑" pitchFamily="34" charset="-122"/>
                    <a:cs typeface="Times New Roman" pitchFamily="34" charset="-120"/>
                  </a:rPr>
                  <a:t>不关于点</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(320,0</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对称，D错误.故选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AC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5_AS.74_1#2eb08e11c?vaa=1&amp;vcp=1&amp;vop=1&amp;pid=45e895394&amp;color=0,55,96&amp;vtp=1&amp;bt=1&amp;bbb=1&amp;hb=1"/>
              <p:cNvSpPr>
                <a:spLocks noRot="1" noChangeAspect="1" noMove="1" noResize="1" noEditPoints="1" noAdjustHandles="1" noChangeArrowheads="1" noChangeShapeType="1" noTextEdit="1"/>
              </p:cNvSpPr>
              <p:nvPr/>
            </p:nvSpPr>
            <p:spPr>
              <a:xfrm>
                <a:off x="502920" y="1093838"/>
                <a:ext cx="10570464" cy="3993071"/>
              </a:xfrm>
              <a:prstGeom prst="rect">
                <a:avLst/>
              </a:prstGeom>
              <a:blipFill>
                <a:blip r:embed="rId3"/>
                <a:stretch>
                  <a:fillRect l="-1384" r="-923" b="-2137"/>
                </a:stretch>
              </a:blipFill>
              <a:ln/>
            </p:spPr>
            <p:txBody>
              <a:bodyPr/>
              <a:lstStyle/>
              <a:p>
                <a:r>
                  <a:rPr lang="zh-CN" altLang="en-US">
                    <a:noFill/>
                  </a:rPr>
                  <a:t> </a:t>
                </a:r>
              </a:p>
            </p:txBody>
          </p:sp>
        </mc:Fallback>
      </mc:AlternateContent>
      <p:sp>
        <p:nvSpPr>
          <p:cNvPr id="3" name="QC_5_AN.75_1#2eb08e11c?vaa=1&amp;vcp=1&amp;vop=1&amp;pid=45e895394&amp;color=0,55,96&amp;vtp=1&amp;bbb=1"/>
          <p:cNvSpPr/>
          <p:nvPr/>
        </p:nvSpPr>
        <p:spPr>
          <a:xfrm>
            <a:off x="502920" y="5095418"/>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AC</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76_1#d7a3fcf1a?vaa=1&amp;vcp=1&amp;vop=1&amp;pid=45e895394&amp;color=0,55,96&amp;vtp=1&amp;bt=1&amp;bbb=1&amp;hb=1"/>
              <p:cNvSpPr/>
              <p:nvPr/>
            </p:nvSpPr>
            <p:spPr>
              <a:xfrm>
                <a:off x="502920" y="1296466"/>
                <a:ext cx="10570464" cy="20275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7.（多选）</a:t>
                </a:r>
                <a:r>
                  <a:rPr lang="en-US" altLang="zh-CN" sz="1800" b="0" i="0" dirty="0">
                    <a:solidFill>
                      <a:srgbClr val="003760"/>
                    </a:solidFill>
                    <a:latin typeface="Times New Roman" pitchFamily="34" charset="0"/>
                    <a:ea typeface="微软雅黑" pitchFamily="34" charset="-122"/>
                    <a:cs typeface="Times New Roman" pitchFamily="34" charset="-120"/>
                  </a:rPr>
                  <a:t>阻尼器是一种以提供运动的阻力，从而达到减振效果的专业工程装置．如图</a:t>
                </a:r>
                <a:r>
                  <a:rPr lang="en-US" altLang="zh-CN" sz="1800" b="0" i="0">
                    <a:solidFill>
                      <a:srgbClr val="003760"/>
                    </a:solidFill>
                    <a:latin typeface="Times New Roman" pitchFamily="34" charset="0"/>
                    <a:ea typeface="微软雅黑" pitchFamily="34" charset="-122"/>
                    <a:cs typeface="Times New Roman" pitchFamily="34" charset="-120"/>
                  </a:rPr>
                  <a:t>，我国第一高楼上</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海中心大厦的阻尼器减震装置</a:t>
                </a:r>
                <a:r>
                  <a:rPr lang="en-US" altLang="zh-CN" sz="1800" b="0" i="0" dirty="0">
                    <a:solidFill>
                      <a:srgbClr val="003760"/>
                    </a:solidFill>
                    <a:latin typeface="Times New Roman" pitchFamily="34" charset="0"/>
                    <a:ea typeface="微软雅黑" pitchFamily="34" charset="-122"/>
                    <a:cs typeface="Times New Roman" pitchFamily="34" charset="-120"/>
                  </a:rPr>
                  <a:t>，被称为“镇楼神器”．由物理学知识可知</a:t>
                </a:r>
                <a:r>
                  <a:rPr lang="en-US" altLang="zh-CN" sz="1800" b="0" i="0">
                    <a:solidFill>
                      <a:srgbClr val="003760"/>
                    </a:solidFill>
                    <a:latin typeface="Times New Roman" pitchFamily="34" charset="0"/>
                    <a:ea typeface="微软雅黑" pitchFamily="34" charset="-122"/>
                    <a:cs typeface="Times New Roman" pitchFamily="34" charset="-120"/>
                  </a:rPr>
                  <a:t>，某阻尼器模型的运动过程可近似</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为单摆运动</a:t>
                </a:r>
                <a:r>
                  <a:rPr lang="en-US" altLang="zh-CN" sz="1800" b="0" i="0" dirty="0">
                    <a:solidFill>
                      <a:srgbClr val="003760"/>
                    </a:solidFill>
                    <a:latin typeface="Times New Roman" pitchFamily="34" charset="0"/>
                    <a:ea typeface="微软雅黑" pitchFamily="34" charset="-122"/>
                    <a:cs typeface="Times New Roman" pitchFamily="34" charset="-120"/>
                  </a:rPr>
                  <a:t>，其离开平衡位置的位移</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cm</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和时间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的函数关系式为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若该阻尼器模型在摆动过程中连续三次位移为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𝑠</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(−3&lt;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𝑠</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&lt;3)</m:t>
                    </m:r>
                  </m:oMath>
                </a14:m>
                <a:r>
                  <a:rPr lang="en-US" altLang="zh-CN" sz="1800" b="0" i="0" dirty="0">
                    <a:solidFill>
                      <a:srgbClr val="003760"/>
                    </a:solidFill>
                    <a:latin typeface="Times New Roman" pitchFamily="34" charset="0"/>
                    <a:ea typeface="微软雅黑" pitchFamily="34" charset="-122"/>
                    <a:cs typeface="Times New Roman" pitchFamily="34" charset="-120"/>
                  </a:rPr>
                  <a:t>的时刻分别为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3</m:t>
                        </m:r>
                      </m:sub>
                    </m:sSub>
                    <m:r>
                      <a:rPr lang="en-US" altLang="zh-CN" b="0" i="0">
                        <a:solidFill>
                          <a:srgbClr val="003760"/>
                        </a:solidFill>
                        <a:latin typeface="Cambria Math" pitchFamily="34" charset="0"/>
                        <a:ea typeface="Cambria Math" pitchFamily="34" charset="-122"/>
                        <a:cs typeface="Cambria Math" pitchFamily="34" charset="-120"/>
                      </a:rPr>
                      <m:t>=4</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𝑠</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在下列区间上单调的是(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5_BD.76_1#d7a3fcf1a?vaa=1&amp;vcp=1&amp;vop=1&amp;pid=45e895394&amp;color=0,55,96&amp;vtp=1&amp;bt=1&amp;bbb=1&amp;hb=1"/>
              <p:cNvSpPr>
                <a:spLocks noRot="1" noChangeAspect="1" noMove="1" noResize="1" noEditPoints="1" noAdjustHandles="1" noChangeArrowheads="1" noChangeShapeType="1" noTextEdit="1"/>
              </p:cNvSpPr>
              <p:nvPr/>
            </p:nvSpPr>
            <p:spPr>
              <a:xfrm>
                <a:off x="502920" y="1296466"/>
                <a:ext cx="10570464" cy="2027555"/>
              </a:xfrm>
              <a:prstGeom prst="rect">
                <a:avLst/>
              </a:prstGeom>
              <a:blipFill>
                <a:blip r:embed="rId3"/>
                <a:stretch>
                  <a:fillRect l="-1384" r="-750" b="-6928"/>
                </a:stretch>
              </a:blipFill>
              <a:ln/>
            </p:spPr>
            <p:txBody>
              <a:bodyPr/>
              <a:lstStyle/>
              <a:p>
                <a:r>
                  <a:rPr lang="zh-CN" altLang="en-US">
                    <a:noFill/>
                  </a:rPr>
                  <a:t> </a:t>
                </a:r>
              </a:p>
            </p:txBody>
          </p:sp>
        </mc:Fallback>
      </mc:AlternateContent>
      <p:pic>
        <p:nvPicPr>
          <p:cNvPr id="4" name="QC_5_BD.76_2#d7a3fcf1a?vaa=1&amp;vcp=1&amp;vop=1&amp;pid=45e895394&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56048" y="3437686"/>
            <a:ext cx="1664208" cy="10789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76_3#d7a3fcf1a.choices?vaa=1&amp;vcp=1&amp;vop=1&amp;pid=45e895394&amp;color=0,55,96&amp;vtp=1&amp;bbb=1"/>
              <p:cNvSpPr/>
              <p:nvPr/>
            </p:nvSpPr>
            <p:spPr>
              <a:xfrm>
                <a:off x="502920" y="4644186"/>
                <a:ext cx="10570464" cy="1110806"/>
              </a:xfrm>
              <a:prstGeom prst="rect">
                <a:avLst/>
              </a:prstGeom>
              <a:noFill/>
              <a:ln/>
            </p:spPr>
            <p:txBody>
              <a:bodyPr wrap="none" lIns="0" tIns="0" rIns="0" bIns="0" rtlCol="0" anchor="t"/>
              <a:lstStyle/>
              <a:p>
                <a:pPr latinLnBrk="1">
                  <a:lnSpc>
                    <a:spcPts val="46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5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5_BD.76_3#d7a3fcf1a.choices?vaa=1&amp;vcp=1&amp;vop=1&amp;pid=45e895394&amp;color=0,55,96&amp;vtp=1&amp;bbb=1"/>
              <p:cNvSpPr>
                <a:spLocks noRot="1" noChangeAspect="1" noMove="1" noResize="1" noEditPoints="1" noAdjustHandles="1" noChangeArrowheads="1" noChangeShapeType="1" noTextEdit="1"/>
              </p:cNvSpPr>
              <p:nvPr/>
            </p:nvSpPr>
            <p:spPr>
              <a:xfrm>
                <a:off x="502920" y="4644186"/>
                <a:ext cx="10570464" cy="1110806"/>
              </a:xfrm>
              <a:prstGeom prst="rect">
                <a:avLst/>
              </a:prstGeom>
              <a:blipFill>
                <a:blip r:embed="rId5"/>
                <a:stretch>
                  <a:fillRect l="-1384" b="-7143"/>
                </a:stretch>
              </a:blipFill>
              <a:ln/>
            </p:spPr>
            <p:txBody>
              <a:bodyPr/>
              <a:lstStyle/>
              <a:p>
                <a:r>
                  <a:rPr lang="zh-CN" altLang="en-US">
                    <a:noFill/>
                  </a:rPr>
                  <a:t> </a:t>
                </a:r>
              </a:p>
            </p:txBody>
          </p:sp>
        </mc:Fallback>
      </mc:AlternateContent>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8_1#d7a3fcf1a?vaa=1&amp;vcp=1&amp;vop=1&amp;pid=45e895394&amp;color=0,55,96&amp;vtp=1&amp;bt=1&amp;bbb=1"/>
              <p:cNvSpPr/>
              <p:nvPr/>
            </p:nvSpPr>
            <p:spPr>
              <a:xfrm>
                <a:off x="502920" y="1093838"/>
                <a:ext cx="10570464" cy="43800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𝑇</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，得直线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是函数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图象的一条对称轴，</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其单调递增区间是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oMath>
                </a14:m>
                <a:r>
                  <a:rPr lang="en-US" altLang="zh-CN" sz="1800" b="0" i="0" dirty="0">
                    <a:solidFill>
                      <a:srgbClr val="003760"/>
                    </a:solidFill>
                    <a:latin typeface="Times New Roman" pitchFamily="34" charset="0"/>
                    <a:ea typeface="微软雅黑" pitchFamily="34" charset="-122"/>
                    <a:cs typeface="Times New Roman" pitchFamily="34" charset="-120"/>
                  </a:rPr>
                  <a:t>，同理，单调递减区间是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oMath>
                </a14:m>
                <a:r>
                  <a:rPr lang="en-US" altLang="zh-CN" sz="1800" b="0" i="0" dirty="0">
                    <a:solidFill>
                      <a:srgbClr val="003760"/>
                    </a:solidFill>
                    <a:latin typeface="Times New Roman" pitchFamily="34" charset="0"/>
                    <a:ea typeface="微软雅黑" pitchFamily="34" charset="-122"/>
                    <a:cs typeface="Times New Roman" pitchFamily="34" charset="-120"/>
                  </a:rPr>
                  <a:t>，故选</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AC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5_AS.78_1#d7a3fcf1a?vaa=1&amp;vcp=1&amp;vop=1&amp;pid=45e895394&amp;color=0,55,96&amp;vtp=1&amp;bt=1&amp;bbb=1"/>
              <p:cNvSpPr>
                <a:spLocks noRot="1" noChangeAspect="1" noMove="1" noResize="1" noEditPoints="1" noAdjustHandles="1" noChangeArrowheads="1" noChangeShapeType="1" noTextEdit="1"/>
              </p:cNvSpPr>
              <p:nvPr/>
            </p:nvSpPr>
            <p:spPr>
              <a:xfrm>
                <a:off x="502920" y="1093838"/>
                <a:ext cx="10570464" cy="4380040"/>
              </a:xfrm>
              <a:prstGeom prst="rect">
                <a:avLst/>
              </a:prstGeom>
              <a:blipFill>
                <a:blip r:embed="rId3"/>
                <a:stretch>
                  <a:fillRect l="-1384" b="-3199"/>
                </a:stretch>
              </a:blipFill>
              <a:ln/>
            </p:spPr>
            <p:txBody>
              <a:bodyPr/>
              <a:lstStyle/>
              <a:p>
                <a:r>
                  <a:rPr lang="zh-CN" altLang="en-US">
                    <a:noFill/>
                  </a:rPr>
                  <a:t> </a:t>
                </a:r>
              </a:p>
            </p:txBody>
          </p:sp>
        </mc:Fallback>
      </mc:AlternateContent>
      <p:sp>
        <p:nvSpPr>
          <p:cNvPr id="3" name="QC_5_AN.79_1#d7a3fcf1a?vaa=1&amp;vcp=1&amp;vop=1&amp;pid=45e895394&amp;color=0,55,96&amp;vtp=1&amp;bbb=1"/>
          <p:cNvSpPr/>
          <p:nvPr/>
        </p:nvSpPr>
        <p:spPr>
          <a:xfrm>
            <a:off x="502920" y="5470258"/>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AC</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1#目录1:aea9b5017?lid=80c5d394c&amp;cid=80c5d394c&amp;vtp=1&amp;bt=1&amp;bbb=1">
            <a:hlinkClick r:id="rId3" action="ppaction://hlinksldjump"/>
          </p:cNvPr>
          <p:cNvSpPr/>
          <p:nvPr/>
        </p:nvSpPr>
        <p:spPr>
          <a:xfrm>
            <a:off x="6803136" y="1947672"/>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知识点1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应用三角函数解决实际问题</a:t>
            </a:r>
            <a:endParaRPr lang="en-US" altLang="zh-CN" sz="2000" dirty="0"/>
          </a:p>
        </p:txBody>
      </p:sp>
      <p:sp>
        <p:nvSpPr>
          <p:cNvPr id="3" name="C_1#目录1:aea9b5017?lid=fd62ca011&amp;cid=fd62ca011&amp;vtp=1&amp;bbb=1">
            <a:hlinkClick r:id="rId3" action="ppaction://hlinksldjump"/>
          </p:cNvPr>
          <p:cNvSpPr/>
          <p:nvPr/>
        </p:nvSpPr>
        <p:spPr>
          <a:xfrm>
            <a:off x="6803136" y="2265426"/>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知识点2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函数拟合获得模型的方法、步骤</a:t>
            </a:r>
            <a:endParaRPr lang="en-US" altLang="zh-CN" sz="2000" dirty="0"/>
          </a:p>
        </p:txBody>
      </p:sp>
      <p:sp>
        <p:nvSpPr>
          <p:cNvPr id="4" name="C_1#目录1:aea9b5017?lid=de6a2376a&amp;cid=de6a2376a&amp;vtp=1&amp;bbb=1">
            <a:hlinkClick r:id="rId4" action="ppaction://hlinksldjump"/>
          </p:cNvPr>
          <p:cNvSpPr/>
          <p:nvPr/>
        </p:nvSpPr>
        <p:spPr>
          <a:xfrm>
            <a:off x="6803136" y="3822700"/>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三角函数在实际生活中的应用</a:t>
            </a:r>
            <a:endParaRPr lang="en-US" altLang="zh-CN" sz="2000" dirty="0"/>
          </a:p>
        </p:txBody>
      </p:sp>
      <p:sp>
        <p:nvSpPr>
          <p:cNvPr id="5" name="C_1#目录1:aea9b5017?lid=a38c99559&amp;cid=a38c99559&amp;vtp=1&amp;bbb=1">
            <a:hlinkClick r:id="rId5" action="ppaction://hlinksldjump"/>
          </p:cNvPr>
          <p:cNvSpPr/>
          <p:nvPr/>
        </p:nvSpPr>
        <p:spPr>
          <a:xfrm>
            <a:off x="6803136" y="4149598"/>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三角函数模型在圆周运动问题中的应用</a:t>
            </a:r>
            <a:endParaRPr lang="en-US" altLang="zh-CN" sz="2000" dirty="0"/>
          </a:p>
        </p:txBody>
      </p:sp>
      <p:sp>
        <p:nvSpPr>
          <p:cNvPr id="6" name="C_1#目录1:aea9b5017?lid=391087f76&amp;cid=391087f76&amp;vtp=1&amp;bbb=1">
            <a:hlinkClick r:id="rId6" action="ppaction://hlinksldjump"/>
          </p:cNvPr>
          <p:cNvSpPr/>
          <p:nvPr/>
        </p:nvSpPr>
        <p:spPr>
          <a:xfrm>
            <a:off x="6803136" y="4467352"/>
            <a:ext cx="5404104" cy="283464"/>
          </a:xfrm>
          <a:prstGeom prst="rect">
            <a:avLst/>
          </a:prstGeom>
          <a:noFill/>
          <a:ln/>
        </p:spPr>
        <p:txBody>
          <a:bodyPr wrap="none" lIns="0" tIns="0" rIns="0" bIns="0" rtlCol="0" anchor="ctr"/>
          <a:lstStyle/>
          <a:p>
            <a:pPr marL="0" algn="l" latinLnBrk="1">
              <a:lnSpc>
                <a:spcPts val="2500"/>
              </a:lnSpc>
            </a:pPr>
            <a:r>
              <a:rPr lang="en-US" altLang="zh-CN" sz="2000" b="0" i="0" dirty="0">
                <a:solidFill>
                  <a:srgbClr val="6565FF"/>
                </a:solidFill>
                <a:latin typeface="Arial" pitchFamily="34" charset="0"/>
                <a:ea typeface="Arial" pitchFamily="34" charset="-122"/>
                <a:cs typeface="Arial" pitchFamily="34" charset="-120"/>
              </a:rPr>
              <a:t>题型3</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Arial" pitchFamily="34" charset="0"/>
                <a:ea typeface="Arial" pitchFamily="34" charset="-122"/>
                <a:cs typeface="Arial" pitchFamily="34" charset="-120"/>
              </a:rPr>
              <a:t>三角函数模型的拟合问题</a:t>
            </a:r>
            <a:endParaRPr lang="en-US" altLang="zh-CN" sz="20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C_3#aea9b5017?vcp=1&amp;pid=1c2b3b962&amp;color=0,55,96&amp;tib=255,255,255&amp;vtp=1&amp;bt=1" descr="preencoded.png"/>
          <p:cNvPicPr>
            <a:picLocks noChangeAspect="1"/>
          </p:cNvPicPr>
          <p:nvPr/>
        </p:nvPicPr>
        <p:blipFill>
          <a:blip r:embed="rId3"/>
          <a:stretch>
            <a:fillRect/>
          </a:stretch>
        </p:blipFill>
        <p:spPr>
          <a:xfrm>
            <a:off x="521208" y="795528"/>
            <a:ext cx="566928" cy="694944"/>
          </a:xfrm>
          <a:prstGeom prst="rect">
            <a:avLst/>
          </a:prstGeom>
        </p:spPr>
      </p:pic>
      <p:sp>
        <p:nvSpPr>
          <p:cNvPr id="3" name="C_3_BD#aea9b5017?vcp=1&amp;pid=1c2b3b962&amp;color=61,88,159&amp;vtp=1&amp;bbb=1"/>
          <p:cNvSpPr/>
          <p:nvPr/>
        </p:nvSpPr>
        <p:spPr>
          <a:xfrm>
            <a:off x="1216152" y="9144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4_BD#80c5d394c?vcp=1&amp;pid=aea9b5017&amp;color=97,97,244&amp;vtp=1&amp;bbb=1"/>
          <p:cNvSpPr/>
          <p:nvPr/>
        </p:nvSpPr>
        <p:spPr>
          <a:xfrm>
            <a:off x="502920" y="14904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应用三角函数解决实际问题</a:t>
            </a:r>
            <a:endParaRPr lang="en-US" altLang="zh-CN" sz="2000" dirty="0"/>
          </a:p>
        </p:txBody>
      </p:sp>
      <p:sp>
        <p:nvSpPr>
          <p:cNvPr id="5" name="C_4_BD#fd62ca011?vcp=1&amp;pid=aea9b5017&amp;color=97,97,244&amp;vtp=1&amp;bbb=1"/>
          <p:cNvSpPr/>
          <p:nvPr/>
        </p:nvSpPr>
        <p:spPr>
          <a:xfrm>
            <a:off x="502920" y="1947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函数拟合获得模型的方法、步骤</a:t>
            </a:r>
            <a:endParaRPr lang="en-US" altLang="zh-CN" sz="20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3#f5b8d7bf0?vcp=1&amp;pid=1c2b3b962&amp;color=0,55,96&amp;mp=1&amp;tib=255,255,255&amp;vtp=1&amp;bt=1" descr="preencoded.png"/>
          <p:cNvPicPr>
            <a:picLocks noChangeAspect="1"/>
          </p:cNvPicPr>
          <p:nvPr/>
        </p:nvPicPr>
        <p:blipFill>
          <a:blip r:embed="rId3"/>
          <a:stretch>
            <a:fillRect/>
          </a:stretch>
        </p:blipFill>
        <p:spPr>
          <a:xfrm>
            <a:off x="521208" y="792000"/>
            <a:ext cx="512064" cy="548640"/>
          </a:xfrm>
          <a:prstGeom prst="rect">
            <a:avLst/>
          </a:prstGeom>
        </p:spPr>
      </p:pic>
      <p:sp>
        <p:nvSpPr>
          <p:cNvPr id="3" name="C_3_BD#f5b8d7bf0?vcp=1&amp;pid=1c2b3b962&amp;color=61,88,159&amp;mp=1&amp;vtp=1&amp;bbb=1"/>
          <p:cNvSpPr/>
          <p:nvPr/>
        </p:nvSpPr>
        <p:spPr>
          <a:xfrm>
            <a:off x="1188720" y="810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p:sp>
        <p:nvSpPr>
          <p:cNvPr id="4" name="C_4_BD#de6a2376a?vcp=1&amp;pid=f5b8d7bf0&amp;color=97,97,244&amp;vtp=1&amp;bbb=1"/>
          <p:cNvSpPr/>
          <p:nvPr/>
        </p:nvSpPr>
        <p:spPr>
          <a:xfrm>
            <a:off x="502920" y="1342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三角函数在实际生活中的应用</a:t>
            </a:r>
            <a:endParaRPr lang="en-US" altLang="zh-CN" sz="2000" dirty="0"/>
          </a:p>
        </p:txBody>
      </p:sp>
      <mc:AlternateContent xmlns:mc="http://schemas.openxmlformats.org/markup-compatibility/2006" xmlns:a14="http://schemas.microsoft.com/office/drawing/2010/main">
        <mc:Choice Requires="a14">
          <p:sp>
            <p:nvSpPr>
              <p:cNvPr id="5" name="QO_5_BD.1_1#5e10a8238?vcp=1&amp;vop=1&amp;pid=de6a2376a&amp;color=0,55,96&amp;vtp=1&amp;bbb=1&amp;hb=1"/>
              <p:cNvSpPr/>
              <p:nvPr/>
            </p:nvSpPr>
            <p:spPr>
              <a:xfrm>
                <a:off x="502920" y="1771995"/>
                <a:ext cx="10570464"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健康成年人的收缩压和舒张压一般为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120～140</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mmHg</m:t>
                    </m:r>
                  </m:oMath>
                </a14:m>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60～90</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mmHg</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.心脏跳动时</a:t>
                </a:r>
                <a:r>
                  <a:rPr lang="en-US" altLang="zh-CN" sz="1800" b="0" i="0">
                    <a:solidFill>
                      <a:srgbClr val="003760"/>
                    </a:solidFill>
                    <a:latin typeface="Times New Roman" pitchFamily="34" charset="0"/>
                    <a:ea typeface="微软雅黑" pitchFamily="34" charset="-122"/>
                    <a:cs typeface="Times New Roman" pitchFamily="34" charset="-120"/>
                  </a:rPr>
                  <a:t>，血压在增加</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或减小</a:t>
                </a:r>
                <a:r>
                  <a:rPr lang="en-US" altLang="zh-CN" sz="1800" b="0" i="0" dirty="0">
                    <a:solidFill>
                      <a:srgbClr val="003760"/>
                    </a:solidFill>
                    <a:latin typeface="Times New Roman" pitchFamily="34" charset="0"/>
                    <a:ea typeface="微软雅黑" pitchFamily="34" charset="-122"/>
                    <a:cs typeface="Times New Roman" pitchFamily="34" charset="-120"/>
                  </a:rPr>
                  <a:t>.血压的最大值、最小值分别称为收缩压和舒张压，血压计上的读数就是收缩压和舒张压</a:t>
                </a:r>
                <a:r>
                  <a:rPr lang="en-US" altLang="zh-CN" sz="1800" b="0" i="0">
                    <a:solidFill>
                      <a:srgbClr val="003760"/>
                    </a:solidFill>
                    <a:latin typeface="Times New Roman" pitchFamily="34" charset="0"/>
                    <a:ea typeface="微软雅黑" pitchFamily="34" charset="-122"/>
                    <a:cs typeface="Times New Roman" pitchFamily="34" charset="-120"/>
                  </a:rPr>
                  <a:t>，读数</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120/80</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mmHg</m:t>
                    </m:r>
                  </m:oMath>
                </a14:m>
                <a:r>
                  <a:rPr lang="en-US" altLang="zh-CN" sz="1800" b="0" i="0" dirty="0">
                    <a:solidFill>
                      <a:srgbClr val="003760"/>
                    </a:solidFill>
                    <a:latin typeface="Times New Roman" pitchFamily="34" charset="0"/>
                    <a:ea typeface="微软雅黑" pitchFamily="34" charset="-122"/>
                    <a:cs typeface="Times New Roman" pitchFamily="34" charset="-120"/>
                  </a:rPr>
                  <a:t>为标准值.设某人的血压满足函数式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)=115+25</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(160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为血压</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mmHg</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𝑡</m:t>
                    </m:r>
                  </m:oMath>
                </a14:m>
                <a:r>
                  <a:rPr lang="en-US" altLang="zh-CN" b="0" i="0" dirty="0">
                    <a:solidFill>
                      <a:srgbClr val="003760"/>
                    </a:solidFill>
                    <a:latin typeface="Times New Roman" pitchFamily="34" charset="0"/>
                    <a:ea typeface="微软雅黑" pitchFamily="34" charset="-122"/>
                    <a:cs typeface="Times New Roman" pitchFamily="34" charset="-120"/>
                  </a:rPr>
                  <a:t>为时间</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min</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，试回答下列问题：</a:t>
                </a:r>
                <a:endParaRPr lang="en-US" altLang="zh-CN" dirty="0"/>
              </a:p>
            </p:txBody>
          </p:sp>
        </mc:Choice>
        <mc:Fallback xmlns="">
          <p:sp>
            <p:nvSpPr>
              <p:cNvPr id="5" name="QO_5_BD.1_1#5e10a8238?vcp=1&amp;vop=1&amp;pid=de6a2376a&amp;color=0,55,96&amp;vtp=1&amp;bbb=1&amp;hb=1"/>
              <p:cNvSpPr>
                <a:spLocks noRot="1" noChangeAspect="1" noMove="1" noResize="1" noEditPoints="1" noAdjustHandles="1" noChangeArrowheads="1" noChangeShapeType="1" noTextEdit="1"/>
              </p:cNvSpPr>
              <p:nvPr/>
            </p:nvSpPr>
            <p:spPr>
              <a:xfrm>
                <a:off x="502920" y="1771995"/>
                <a:ext cx="10570464" cy="1611630"/>
              </a:xfrm>
              <a:prstGeom prst="rect">
                <a:avLst/>
              </a:prstGeom>
              <a:blipFill>
                <a:blip r:embed="rId4"/>
                <a:stretch>
                  <a:fillRect l="-1384" r="-923" b="-871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BD.2_1#88f9201bc?vcp=1&amp;vop=1&amp;pid=5e10a8238&amp;color=0,55,96&amp;vtp=1&amp;bbb=1"/>
              <p:cNvSpPr/>
              <p:nvPr/>
            </p:nvSpPr>
            <p:spPr>
              <a:xfrm>
                <a:off x="502920" y="3422995"/>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的最小正周期；</a:t>
                </a:r>
                <a:endParaRPr lang="en-US" altLang="zh-CN" sz="1800" dirty="0"/>
              </a:p>
            </p:txBody>
          </p:sp>
        </mc:Choice>
        <mc:Fallback xmlns="">
          <p:sp>
            <p:nvSpPr>
              <p:cNvPr id="6" name="QO_6_BD.2_1#88f9201bc?vcp=1&amp;vop=1&amp;pid=5e10a8238&amp;color=0,55,96&amp;vtp=1&amp;bbb=1"/>
              <p:cNvSpPr>
                <a:spLocks noRot="1" noChangeAspect="1" noMove="1" noResize="1" noEditPoints="1" noAdjustHandles="1" noChangeArrowheads="1" noChangeShapeType="1" noTextEdit="1"/>
              </p:cNvSpPr>
              <p:nvPr/>
            </p:nvSpPr>
            <p:spPr>
              <a:xfrm>
                <a:off x="502920" y="3422995"/>
                <a:ext cx="10570464" cy="363665"/>
              </a:xfrm>
              <a:prstGeom prst="rect">
                <a:avLst/>
              </a:prstGeom>
              <a:blipFill>
                <a:blip r:embed="rId5"/>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6_AN.3_1#88f9201bc?vcp=1&amp;vop=1&amp;pid=5e10a8238&amp;color=0,55,96&amp;vtp=1&amp;bbb=1"/>
              <p:cNvSpPr/>
              <p:nvPr/>
            </p:nvSpPr>
            <p:spPr>
              <a:xfrm>
                <a:off x="502920" y="3796312"/>
                <a:ext cx="10570464" cy="535623"/>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160</m:t>
                        </m:r>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80</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min</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6_AN.3_1#88f9201bc?vcp=1&amp;vop=1&amp;pid=5e10a8238&amp;color=0,55,96&amp;vtp=1&amp;bbb=1"/>
              <p:cNvSpPr>
                <a:spLocks noRot="1" noChangeAspect="1" noMove="1" noResize="1" noEditPoints="1" noAdjustHandles="1" noChangeArrowheads="1" noChangeShapeType="1" noTextEdit="1"/>
              </p:cNvSpPr>
              <p:nvPr/>
            </p:nvSpPr>
            <p:spPr>
              <a:xfrm>
                <a:off x="502920" y="3796312"/>
                <a:ext cx="10570464" cy="535623"/>
              </a:xfrm>
              <a:prstGeom prst="rect">
                <a:avLst/>
              </a:prstGeom>
              <a:blipFill>
                <a:blip r:embed="rId6"/>
                <a:stretch>
                  <a:fillRect l="-1384" b="-147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O_6_BD.4_1#8febe14c4?vcp=1&amp;vop=1&amp;pid=5e10a8238&amp;color=0,55,96&amp;vtp=1&amp;bt=1&amp;bbb=1"/>
          <p:cNvSpPr/>
          <p:nvPr/>
        </p:nvSpPr>
        <p:spPr>
          <a:xfrm>
            <a:off x="502920" y="2108662"/>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（2）求此人每分钟心跳的次数；</a:t>
            </a:r>
            <a:endParaRPr lang="en-US" altLang="zh-CN" sz="1800" dirty="0"/>
          </a:p>
        </p:txBody>
      </p:sp>
      <mc:AlternateContent xmlns:mc="http://schemas.openxmlformats.org/markup-compatibility/2006" xmlns:a14="http://schemas.microsoft.com/office/drawing/2010/main">
        <mc:Choice Requires="a14">
          <p:sp>
            <p:nvSpPr>
              <p:cNvPr id="3" name="QO_6_AN.5_1#8febe14c4?vcp=1&amp;vop=1&amp;pid=5e10a8238&amp;color=0,55,96&amp;vtp=1&amp;bbb=1"/>
              <p:cNvSpPr/>
              <p:nvPr/>
            </p:nvSpPr>
            <p:spPr>
              <a:xfrm>
                <a:off x="502920" y="2480772"/>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𝑇</m:t>
                        </m:r>
                      </m:den>
                    </m:f>
                    <m:r>
                      <a:rPr lang="en-US" altLang="zh-CN" sz="1800" b="0" i="0">
                        <a:solidFill>
                          <a:srgbClr val="003760"/>
                        </a:solidFill>
                        <a:latin typeface="Cambria Math" pitchFamily="34" charset="0"/>
                        <a:ea typeface="Cambria Math" pitchFamily="34" charset="-122"/>
                        <a:cs typeface="Cambria Math" pitchFamily="34" charset="-120"/>
                      </a:rPr>
                      <m:t>=80</m:t>
                    </m:r>
                  </m:oMath>
                </a14:m>
                <a:r>
                  <a:rPr lang="en-US" altLang="zh-CN" sz="1800" b="0" i="0" dirty="0">
                    <a:solidFill>
                      <a:srgbClr val="003760"/>
                    </a:solidFill>
                    <a:latin typeface="Times New Roman" pitchFamily="34" charset="0"/>
                    <a:ea typeface="微软雅黑" pitchFamily="34" charset="-122"/>
                    <a:cs typeface="Times New Roman" pitchFamily="34" charset="-120"/>
                  </a:rPr>
                  <a:t>（次/</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min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）,所以此人每分钟心跳的次数为80.</a:t>
                </a:r>
                <a:endParaRPr lang="en-US" altLang="zh-CN" sz="1800" dirty="0"/>
              </a:p>
            </p:txBody>
          </p:sp>
        </mc:Choice>
        <mc:Fallback xmlns="">
          <p:sp>
            <p:nvSpPr>
              <p:cNvPr id="3" name="QO_6_AN.5_1#8febe14c4?vcp=1&amp;vop=1&amp;pid=5e10a8238&amp;color=0,55,96&amp;vtp=1&amp;bbb=1"/>
              <p:cNvSpPr>
                <a:spLocks noRot="1" noChangeAspect="1" noMove="1" noResize="1" noEditPoints="1" noAdjustHandles="1" noChangeArrowheads="1" noChangeShapeType="1" noTextEdit="1"/>
              </p:cNvSpPr>
              <p:nvPr/>
            </p:nvSpPr>
            <p:spPr>
              <a:xfrm>
                <a:off x="502920" y="2480772"/>
                <a:ext cx="10570464" cy="525463"/>
              </a:xfrm>
              <a:prstGeom prst="rect">
                <a:avLst/>
              </a:prstGeom>
              <a:blipFill>
                <a:blip r:embed="rId3"/>
                <a:stretch>
                  <a:fillRect l="-1384" b="-15116"/>
                </a:stretch>
              </a:blipFill>
              <a:ln/>
            </p:spPr>
            <p:txBody>
              <a:bodyPr/>
              <a:lstStyle/>
              <a:p>
                <a:r>
                  <a:rPr lang="zh-CN" altLang="en-US">
                    <a:noFill/>
                  </a:rPr>
                  <a:t> </a:t>
                </a:r>
              </a:p>
            </p:txBody>
          </p:sp>
        </mc:Fallback>
      </mc:AlternateContent>
      <p:sp>
        <p:nvSpPr>
          <p:cNvPr id="4" name="QO_6_BD.6_1#47541da8f?vcp=1&amp;vop=1&amp;pid=5e10a8238&amp;color=0,55,96&amp;vtp=1&amp;bbb=1"/>
          <p:cNvSpPr/>
          <p:nvPr/>
        </p:nvSpPr>
        <p:spPr>
          <a:xfrm>
            <a:off x="502920" y="3006997"/>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（3）求出此人的收缩压和舒张压及血压计上的读数，并与正常值比较.</a:t>
            </a:r>
            <a:endParaRPr lang="en-US" altLang="zh-CN" sz="1800" dirty="0"/>
          </a:p>
        </p:txBody>
      </p:sp>
      <mc:AlternateContent xmlns:mc="http://schemas.openxmlformats.org/markup-compatibility/2006" xmlns:a14="http://schemas.microsoft.com/office/drawing/2010/main">
        <mc:Choice Requires="a14">
          <p:sp>
            <p:nvSpPr>
              <p:cNvPr id="5" name="QO_6_AN.7_1#47541da8f?vcp=1&amp;vop=1&amp;pid=5e10a8238&amp;color=0,55,96&amp;vtp=1&amp;bbb=1&amp;hb=1"/>
              <p:cNvSpPr/>
              <p:nvPr/>
            </p:nvSpPr>
            <p:spPr>
              <a:xfrm>
                <a:off x="502920" y="3371487"/>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m:t>
                        </m:r>
                      </m:e>
                      <m:sub>
                        <m:r>
                          <m:rPr>
                            <m:sty m:val="p"/>
                          </m:rPr>
                          <a:rPr lang="en-US" altLang="zh-CN" sz="1800" b="0" i="0">
                            <a:solidFill>
                              <a:srgbClr val="003760"/>
                            </a:solidFill>
                            <a:latin typeface="Cambria Math" pitchFamily="34" charset="0"/>
                            <a:ea typeface="Cambria Math" pitchFamily="34" charset="-122"/>
                            <a:cs typeface="Cambria Math" pitchFamily="34" charset="-120"/>
                          </a:rPr>
                          <m:t>max</m:t>
                        </m:r>
                      </m:sub>
                    </m:sSub>
                    <m:r>
                      <a:rPr lang="en-US" altLang="zh-CN" sz="1800" b="0" i="0">
                        <a:solidFill>
                          <a:srgbClr val="003760"/>
                        </a:solidFill>
                        <a:latin typeface="Cambria Math" pitchFamily="34" charset="0"/>
                        <a:ea typeface="Cambria Math" pitchFamily="34" charset="-122"/>
                        <a:cs typeface="Cambria Math" pitchFamily="34" charset="-120"/>
                      </a:rPr>
                      <m:t>=115+25=140(</m:t>
                    </m:r>
                    <m:r>
                      <m:rPr>
                        <m:sty m:val="p"/>
                      </m:rPr>
                      <a:rPr lang="en-US" altLang="zh-CN" sz="1800" b="0" i="0">
                        <a:solidFill>
                          <a:srgbClr val="003760"/>
                        </a:solidFill>
                        <a:latin typeface="Cambria Math" pitchFamily="34" charset="0"/>
                        <a:ea typeface="Cambria Math" pitchFamily="34" charset="-122"/>
                        <a:cs typeface="Cambria Math" pitchFamily="34" charset="-120"/>
                      </a:rPr>
                      <m:t>mmHg</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m:t>
                        </m:r>
                      </m:e>
                      <m:sub>
                        <m:r>
                          <m:rPr>
                            <m:sty m:val="p"/>
                          </m:rPr>
                          <a:rPr lang="en-US" altLang="zh-CN" sz="1800" b="0" i="0">
                            <a:solidFill>
                              <a:srgbClr val="003760"/>
                            </a:solidFill>
                            <a:latin typeface="Cambria Math" pitchFamily="34" charset="0"/>
                            <a:ea typeface="Cambria Math" pitchFamily="34" charset="-122"/>
                            <a:cs typeface="Cambria Math" pitchFamily="34" charset="-120"/>
                          </a:rPr>
                          <m:t>min</m:t>
                        </m:r>
                      </m:sub>
                    </m:sSub>
                    <m:r>
                      <a:rPr lang="en-US" altLang="zh-CN" sz="1800" b="0" i="0">
                        <a:solidFill>
                          <a:srgbClr val="003760"/>
                        </a:solidFill>
                        <a:latin typeface="Cambria Math" pitchFamily="34" charset="0"/>
                        <a:ea typeface="Cambria Math" pitchFamily="34" charset="-122"/>
                        <a:cs typeface="Cambria Math" pitchFamily="34" charset="-120"/>
                      </a:rPr>
                      <m:t>=115−25=90(</m:t>
                    </m:r>
                    <m:r>
                      <m:rPr>
                        <m:sty m:val="p"/>
                      </m:rPr>
                      <a:rPr lang="en-US" altLang="zh-CN" sz="1800" b="0" i="0">
                        <a:solidFill>
                          <a:srgbClr val="003760"/>
                        </a:solidFill>
                        <a:latin typeface="Cambria Math" pitchFamily="34" charset="0"/>
                        <a:ea typeface="Cambria Math" pitchFamily="34" charset="-122"/>
                        <a:cs typeface="Cambria Math" pitchFamily="34" charset="-120"/>
                      </a:rPr>
                      <m:t>mmHg</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即收缩压为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140</m:t>
                    </m:r>
                    <m:r>
                      <m:rPr>
                        <m:nor/>
                      </m:rPr>
                      <a:rPr lang="en-US" altLang="zh-CN" b="0" i="0">
                        <a:solidFill>
                          <a:srgbClr val="003760"/>
                        </a:solidFill>
                        <a:latin typeface="Cambria Math" pitchFamily="34" charset="0"/>
                        <a:ea typeface="Cambria Math" pitchFamily="34" charset="-122"/>
                        <a:cs typeface="Cambria Math" pitchFamily="34" charset="-120"/>
                      </a:rPr>
                      <m:t> </m:t>
                    </m:r>
                    <m:r>
                      <m:rPr>
                        <m:sty m:val="p"/>
                      </m:rPr>
                      <a:rPr lang="en-US" altLang="zh-CN" b="0" i="0">
                        <a:solidFill>
                          <a:srgbClr val="003760"/>
                        </a:solidFill>
                        <a:latin typeface="Cambria Math" pitchFamily="34" charset="0"/>
                        <a:ea typeface="Cambria Math" pitchFamily="34" charset="-122"/>
                        <a:cs typeface="Cambria Math" pitchFamily="34" charset="-120"/>
                      </a:rPr>
                      <m:t>mmHg</m:t>
                    </m:r>
                  </m:oMath>
                </a14:m>
                <a:r>
                  <a:rPr lang="en-US" altLang="zh-CN" b="0" i="0" dirty="0">
                    <a:solidFill>
                      <a:srgbClr val="003760"/>
                    </a:solidFill>
                    <a:latin typeface="Times New Roman" pitchFamily="34" charset="0"/>
                    <a:ea typeface="微软雅黑" pitchFamily="34" charset="-122"/>
                    <a:cs typeface="Times New Roman" pitchFamily="34" charset="-120"/>
                  </a:rPr>
                  <a:t>，舒张压为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90</m:t>
                    </m:r>
                    <m:r>
                      <m:rPr>
                        <m:nor/>
                      </m:rPr>
                      <a:rPr lang="en-US" altLang="zh-CN" b="0" i="0">
                        <a:solidFill>
                          <a:srgbClr val="003760"/>
                        </a:solidFill>
                        <a:latin typeface="Cambria Math" pitchFamily="34" charset="0"/>
                        <a:ea typeface="Cambria Math" pitchFamily="34" charset="-122"/>
                        <a:cs typeface="Cambria Math" pitchFamily="34" charset="-120"/>
                      </a:rPr>
                      <m:t> </m:t>
                    </m:r>
                    <m:r>
                      <m:rPr>
                        <m:sty m:val="p"/>
                      </m:rPr>
                      <a:rPr lang="en-US" altLang="zh-CN" b="0" i="0">
                        <a:solidFill>
                          <a:srgbClr val="003760"/>
                        </a:solidFill>
                        <a:latin typeface="Cambria Math" pitchFamily="34" charset="0"/>
                        <a:ea typeface="Cambria Math" pitchFamily="34" charset="-122"/>
                        <a:cs typeface="Cambria Math" pitchFamily="34" charset="-120"/>
                      </a:rPr>
                      <m:t>mmHg</m:t>
                    </m:r>
                  </m:oMath>
                </a14:m>
                <a:r>
                  <a:rPr lang="en-US" altLang="zh-CN" b="0" i="0" dirty="0">
                    <a:solidFill>
                      <a:srgbClr val="003760"/>
                    </a:solidFill>
                    <a:latin typeface="Times New Roman" pitchFamily="34" charset="0"/>
                    <a:ea typeface="微软雅黑" pitchFamily="34" charset="-122"/>
                    <a:cs typeface="Times New Roman" pitchFamily="34" charset="-120"/>
                  </a:rPr>
                  <a:t>，在血压计上的读数为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140/90</m:t>
                    </m:r>
                    <m:r>
                      <m:rPr>
                        <m:nor/>
                      </m:rPr>
                      <a:rPr lang="en-US" altLang="zh-CN" b="0" i="0">
                        <a:solidFill>
                          <a:srgbClr val="003760"/>
                        </a:solidFill>
                        <a:latin typeface="Cambria Math" pitchFamily="34" charset="0"/>
                        <a:ea typeface="Cambria Math" pitchFamily="34" charset="-122"/>
                        <a:cs typeface="Cambria Math" pitchFamily="34" charset="-120"/>
                      </a:rPr>
                      <m:t> </m:t>
                    </m:r>
                    <m:r>
                      <m:rPr>
                        <m:sty m:val="p"/>
                      </m:rPr>
                      <a:rPr lang="en-US" altLang="zh-CN" b="0" i="0">
                        <a:solidFill>
                          <a:srgbClr val="003760"/>
                        </a:solidFill>
                        <a:latin typeface="Cambria Math" pitchFamily="34" charset="0"/>
                        <a:ea typeface="Cambria Math" pitchFamily="34" charset="-122"/>
                        <a:cs typeface="Cambria Math" pitchFamily="34" charset="-120"/>
                      </a:rPr>
                      <m:t>mmHg</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，血压在正常范围内.</a:t>
                </a:r>
                <a:endParaRPr lang="en-US" altLang="zh-CN" dirty="0"/>
              </a:p>
            </p:txBody>
          </p:sp>
        </mc:Choice>
        <mc:Fallback xmlns="">
          <p:sp>
            <p:nvSpPr>
              <p:cNvPr id="5" name="QO_6_AN.7_1#47541da8f?vcp=1&amp;vop=1&amp;pid=5e10a8238&amp;color=0,55,96&amp;vtp=1&amp;bbb=1&amp;hb=1"/>
              <p:cNvSpPr>
                <a:spLocks noRot="1" noChangeAspect="1" noMove="1" noResize="1" noEditPoints="1" noAdjustHandles="1" noChangeArrowheads="1" noChangeShapeType="1" noTextEdit="1"/>
              </p:cNvSpPr>
              <p:nvPr/>
            </p:nvSpPr>
            <p:spPr>
              <a:xfrm>
                <a:off x="502920" y="3371487"/>
                <a:ext cx="10570464" cy="770255"/>
              </a:xfrm>
              <a:prstGeom prst="rect">
                <a:avLst/>
              </a:prstGeom>
              <a:blipFill>
                <a:blip r:embed="rId4"/>
                <a:stretch>
                  <a:fillRect l="-1384" r="-2134" b="-19048"/>
                </a:stretch>
              </a:blipFill>
              <a:ln/>
            </p:spPr>
            <p:txBody>
              <a:bodyPr/>
              <a:lstStyle/>
              <a:p>
                <a:r>
                  <a:rPr lang="zh-CN" altLang="en-US">
                    <a:noFill/>
                  </a:rPr>
                  <a:t> </a:t>
                </a:r>
              </a:p>
            </p:txBody>
          </p:sp>
        </mc:Fallback>
      </mc:AlternateContent>
      <p:sp>
        <p:nvSpPr>
          <p:cNvPr id="6" name="P_5_BD#0ac112fee?vcp=1&amp;pid=de6a2376a&amp;color=0,55,96&amp;vtp=1&amp;bbb=1&amp;hb=1"/>
          <p:cNvSpPr/>
          <p:nvPr/>
        </p:nvSpPr>
        <p:spPr>
          <a:xfrm>
            <a:off x="502920" y="4153172"/>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将实际问题与已知的三角函数解析式相联系，确定三角函数式中各量的实际含义</a:t>
            </a:r>
            <a:r>
              <a:rPr lang="en-US" altLang="zh-CN" sz="1800" b="0" i="0">
                <a:solidFill>
                  <a:srgbClr val="003760"/>
                </a:solidFill>
                <a:latin typeface="Times New Roman" pitchFamily="34" charset="0"/>
                <a:ea typeface="微软雅黑" pitchFamily="34" charset="-122"/>
                <a:cs typeface="Times New Roman" pitchFamily="34" charset="-120"/>
              </a:rPr>
              <a:t>，然后</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进行求解分析</a:t>
            </a:r>
            <a:r>
              <a:rPr lang="en-US" altLang="zh-CN" b="0" i="0" dirty="0">
                <a:solidFill>
                  <a:srgbClr val="003760"/>
                </a:solidFill>
                <a:latin typeface="Times New Roman" pitchFamily="34" charset="0"/>
                <a:ea typeface="微软雅黑" pitchFamily="34" charset="-122"/>
                <a:cs typeface="Times New Roman" pitchFamily="34" charset="-120"/>
              </a:rPr>
              <a:t>，解决实际问题.</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anim calcmode="lin" valueType="num">
                                      <p:cBhvr>
                                        <p:cTn id="20" dur="500" fill="hold"/>
                                        <p:tgtEl>
                                          <p:spTgt spid="5">
                                            <p:bg/>
                                          </p:spTgt>
                                        </p:tgtEl>
                                        <p:attrNameLst>
                                          <p:attrName>ppt_x</p:attrName>
                                        </p:attrNameLst>
                                      </p:cBhvr>
                                      <p:tavLst>
                                        <p:tav tm="0">
                                          <p:val>
                                            <p:strVal val="#ppt_x"/>
                                          </p:val>
                                        </p:tav>
                                        <p:tav tm="100000">
                                          <p:val>
                                            <p:strVal val="#ppt_x"/>
                                          </p:val>
                                        </p:tav>
                                      </p:tavLst>
                                    </p:anim>
                                    <p:anim calcmode="lin" valueType="num">
                                      <p:cBhvr>
                                        <p:cTn id="21" dur="500" fill="hold"/>
                                        <p:tgtEl>
                                          <p:spTgt spid="5">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anim calcmode="lin" valueType="num">
                                      <p:cBhvr>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5">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anim calcmode="lin" valueType="num">
                                      <p:cBhvr>
                                        <p:cTn id="3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5_BD.8_1#1d3e6554a?htil=1&amp;vaa=1&amp;vcp=1&amp;vop=1&amp;pid=de6a2376a&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22531" y="2197372"/>
            <a:ext cx="2578608"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5_BD.8_2#1d3e6554a?htil=1&amp;vaa=1&amp;vcp=1&amp;vop=1&amp;pid=de6a2376a&amp;color=0,55,96&amp;vtp=1&amp;bt=1&amp;bbb=1&amp;hb=1&amp;hs=1"/>
              <p:cNvSpPr/>
              <p:nvPr/>
            </p:nvSpPr>
            <p:spPr>
              <a:xfrm>
                <a:off x="502920" y="2133364"/>
                <a:ext cx="7854696"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如图,某港口一天6时到</a:t>
                </a:r>
                <a:r>
                  <a:rPr lang="en-US" altLang="zh-CN" sz="1800" b="0" i="0">
                    <a:solidFill>
                      <a:srgbClr val="003760"/>
                    </a:solidFill>
                    <a:latin typeface="Times New Roman" pitchFamily="34" charset="0"/>
                    <a:ea typeface="微软雅黑" pitchFamily="34" charset="-122"/>
                    <a:cs typeface="Times New Roman" pitchFamily="34" charset="-120"/>
                  </a:rPr>
                  <a:t>18时的水深变化曲线近似满足函数</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oMath>
                </a14:m>
                <a:r>
                  <a:rPr lang="en-US" altLang="zh-CN" sz="1800" b="0" i="0" dirty="0">
                    <a:solidFill>
                      <a:srgbClr val="003760"/>
                    </a:solidFill>
                    <a:latin typeface="Times New Roman" pitchFamily="34" charset="0"/>
                    <a:ea typeface="微软雅黑" pitchFamily="34" charset="-122"/>
                    <a:cs typeface="Times New Roman" pitchFamily="34" charset="-120"/>
                  </a:rPr>
                  <a:t>.据此函数可知,这段时间水深（单位:</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）的最大值为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5_BD.8_2#1d3e6554a?htil=1&amp;vaa=1&amp;vcp=1&amp;vop=1&amp;pid=de6a2376a&amp;color=0,55,96&amp;vtp=1&amp;bt=1&amp;bbb=1&amp;hb=1&amp;hs=1"/>
              <p:cNvSpPr>
                <a:spLocks noRot="1" noChangeAspect="1" noMove="1" noResize="1" noEditPoints="1" noAdjustHandles="1" noChangeArrowheads="1" noChangeShapeType="1" noTextEdit="1"/>
              </p:cNvSpPr>
              <p:nvPr/>
            </p:nvSpPr>
            <p:spPr>
              <a:xfrm>
                <a:off x="502920" y="2133364"/>
                <a:ext cx="7854696" cy="1189355"/>
              </a:xfrm>
              <a:prstGeom prst="rect">
                <a:avLst/>
              </a:prstGeom>
              <a:blipFill>
                <a:blip r:embed="rId4"/>
                <a:stretch>
                  <a:fillRect l="-1863" b="-11795"/>
                </a:stretch>
              </a:blipFill>
              <a:ln/>
            </p:spPr>
            <p:txBody>
              <a:bodyPr/>
              <a:lstStyle/>
              <a:p>
                <a:r>
                  <a:rPr lang="zh-CN" altLang="en-US">
                    <a:noFill/>
                  </a:rPr>
                  <a:t> </a:t>
                </a:r>
              </a:p>
            </p:txBody>
          </p:sp>
        </mc:Fallback>
      </mc:AlternateContent>
      <p:sp>
        <p:nvSpPr>
          <p:cNvPr id="4" name="QC_5_AN.10_1#1d3e6554a.bracket?vaa=1&amp;vcp=1&amp;vop=1&amp;pid=de6a2376a&amp;color=0,55,96&amp;vpa=1&amp;vtp=1"/>
          <p:cNvSpPr/>
          <p:nvPr/>
        </p:nvSpPr>
        <p:spPr>
          <a:xfrm>
            <a:off x="664845" y="304865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5" name="QC_5_BD.8_3#1d3e6554a.choices?htil=1&amp;vaa=1&amp;vcp=1&amp;vop=1&amp;pid=de6a2376a&amp;color=0,55,96&amp;vtp=1&amp;bbb=1&amp;hs=1"/>
          <p:cNvSpPr/>
          <p:nvPr/>
        </p:nvSpPr>
        <p:spPr>
          <a:xfrm>
            <a:off x="503995" y="3364692"/>
            <a:ext cx="10572016" cy="360680"/>
          </a:xfrm>
          <a:prstGeom prst="rect">
            <a:avLst/>
          </a:prstGeom>
          <a:noFill/>
          <a:ln/>
        </p:spPr>
        <p:txBody>
          <a:bodyPr wrap="none" lIns="0" tIns="0" rIns="0" bIns="0" rtlCol="0" anchor="t"/>
          <a:lstStyle/>
          <a:p>
            <a:pPr latinLnBrk="1">
              <a:lnSpc>
                <a:spcPts val="3200"/>
              </a:lnSpc>
              <a:tabLst>
                <a:tab pos="2116074" algn="l"/>
                <a:tab pos="4092448" algn="l"/>
                <a:tab pos="606882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6" name="QC_5_AS.9_1#1d3e6554a?htil=1&amp;vaa=1&amp;vcp=1&amp;vop=1&amp;pid=de6a2376a&amp;color=0,55,96&amp;vtp=1&amp;bbb=1"/>
              <p:cNvSpPr/>
              <p:nvPr/>
            </p:nvSpPr>
            <p:spPr>
              <a:xfrm>
                <a:off x="503995" y="3738009"/>
                <a:ext cx="10572016" cy="105029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𝑦</m:t>
                        </m:r>
                      </m:e>
                      <m:sub>
                        <m:r>
                          <m:rPr>
                            <m:sty m:val="p"/>
                          </m:rPr>
                          <a:rPr lang="en-US" altLang="zh-CN" sz="1800" b="0" i="0">
                            <a:solidFill>
                              <a:srgbClr val="003760"/>
                            </a:solidFill>
                            <a:latin typeface="Cambria Math" pitchFamily="34" charset="0"/>
                            <a:ea typeface="Cambria Math" pitchFamily="34" charset="-122"/>
                            <a:cs typeface="Cambria Math" pitchFamily="34" charset="-120"/>
                          </a:rPr>
                          <m:t>min</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.所以当</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𝑦</m:t>
                        </m:r>
                      </m:e>
                      <m:sub>
                        <m:r>
                          <m:rPr>
                            <m:sty m:val="p"/>
                          </m:rPr>
                          <a:rPr lang="en-US" altLang="zh-CN" sz="1800" b="0" i="0">
                            <a:solidFill>
                              <a:srgbClr val="003760"/>
                            </a:solidFill>
                            <a:latin typeface="Cambria Math" pitchFamily="34" charset="0"/>
                            <a:ea typeface="Cambria Math" pitchFamily="34" charset="-122"/>
                            <a:cs typeface="Cambria Math" pitchFamily="34" charset="-120"/>
                          </a:rPr>
                          <m:t>max</m:t>
                        </m:r>
                      </m:sub>
                    </m:sSub>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6" name="QC_5_AS.9_1#1d3e6554a?htil=1&amp;vaa=1&amp;vcp=1&amp;vop=1&amp;pid=de6a2376a&amp;color=0,55,96&amp;vtp=1&amp;bbb=1"/>
              <p:cNvSpPr>
                <a:spLocks noRot="1" noChangeAspect="1" noMove="1" noResize="1" noEditPoints="1" noAdjustHandles="1" noChangeArrowheads="1" noChangeShapeType="1" noTextEdit="1"/>
              </p:cNvSpPr>
              <p:nvPr/>
            </p:nvSpPr>
            <p:spPr>
              <a:xfrm>
                <a:off x="503995" y="3738009"/>
                <a:ext cx="10572016" cy="1050290"/>
              </a:xfrm>
              <a:prstGeom prst="rect">
                <a:avLst/>
              </a:prstGeom>
              <a:blipFill>
                <a:blip r:embed="rId5"/>
                <a:stretch>
                  <a:fillRect l="-1384" b="-814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2_1#4561433a7?vaa=1&amp;vcp=1&amp;vop=1&amp;pid=de6a2376a&amp;color=0,55,96&amp;vtp=1&amp;bt=1&amp;bbb=1&amp;hb=1"/>
              <p:cNvSpPr/>
              <p:nvPr/>
            </p:nvSpPr>
            <p:spPr>
              <a:xfrm>
                <a:off x="502920" y="1005064"/>
                <a:ext cx="10570464" cy="1522730"/>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某超市2022年从1月到12月冰激凌的销售数量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与月份</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近似满足函数式</a:t>
                </a: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𝐍</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，该超市只有</a:t>
                </a:r>
                <a:r>
                  <a:rPr lang="en-US" altLang="zh-CN" sz="1800" b="0" i="0">
                    <a:solidFill>
                      <a:srgbClr val="003760"/>
                    </a:solidFill>
                    <a:latin typeface="Times New Roman" pitchFamily="34" charset="0"/>
                    <a:ea typeface="微软雅黑" pitchFamily="34" charset="-122"/>
                    <a:cs typeface="Times New Roman" pitchFamily="34" charset="-120"/>
                  </a:rPr>
                  <a:t>8月份冰激凌的销售数量</a:t>
                </a: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达到最大值</a:t>
                </a:r>
                <a:r>
                  <a:rPr lang="en-US" altLang="zh-CN" sz="1800" b="0" i="0" dirty="0">
                    <a:solidFill>
                      <a:srgbClr val="003760"/>
                    </a:solidFill>
                    <a:latin typeface="Times New Roman" pitchFamily="34" charset="0"/>
                    <a:ea typeface="微软雅黑" pitchFamily="34" charset="-122"/>
                    <a:cs typeface="Times New Roman" pitchFamily="34" charset="-120"/>
                  </a:rPr>
                  <a:t>，最大值为8</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500；只有2月份冰激凌的销售数量达到最小值，最小值为500</a:t>
                </a:r>
                <a:r>
                  <a:rPr lang="en-US" altLang="zh-CN" sz="1800" b="0" i="0">
                    <a:solidFill>
                      <a:srgbClr val="003760"/>
                    </a:solidFill>
                    <a:latin typeface="Times New Roman" pitchFamily="34" charset="0"/>
                    <a:ea typeface="微软雅黑" pitchFamily="34" charset="-122"/>
                    <a:cs typeface="Times New Roman" pitchFamily="34" charset="-120"/>
                  </a:rPr>
                  <a:t>，则该超市冰激凌</a:t>
                </a: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的销售数量不少于</a:t>
                </a:r>
                <a:r>
                  <a:rPr lang="en-US" altLang="zh-CN" b="0" i="0" dirty="0">
                    <a:solidFill>
                      <a:srgbClr val="003760"/>
                    </a:solidFill>
                    <a:latin typeface="Times New Roman" pitchFamily="34" charset="0"/>
                    <a:ea typeface="微软雅黑" pitchFamily="34" charset="-122"/>
                    <a:cs typeface="Times New Roman" pitchFamily="34" charset="-120"/>
                  </a:rPr>
                  <a:t>6</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500</a:t>
                </a:r>
                <a:r>
                  <a:rPr lang="en-US" altLang="zh-CN" b="0" i="0">
                    <a:solidFill>
                      <a:srgbClr val="003760"/>
                    </a:solidFill>
                    <a:latin typeface="Times New Roman" pitchFamily="34" charset="0"/>
                    <a:ea typeface="微软雅黑" pitchFamily="34" charset="-122"/>
                    <a:cs typeface="Times New Roman" pitchFamily="34" charset="-120"/>
                  </a:rPr>
                  <a:t>的月份共有(</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5_BD.12_1#4561433a7?vaa=1&amp;vcp=1&amp;vop=1&amp;pid=de6a2376a&amp;color=0,55,96&amp;vtp=1&amp;bt=1&amp;bbb=1&amp;hb=1"/>
              <p:cNvSpPr>
                <a:spLocks noRot="1" noChangeAspect="1" noMove="1" noResize="1" noEditPoints="1" noAdjustHandles="1" noChangeArrowheads="1" noChangeShapeType="1" noTextEdit="1"/>
              </p:cNvSpPr>
              <p:nvPr/>
            </p:nvSpPr>
            <p:spPr>
              <a:xfrm>
                <a:off x="502920" y="1005064"/>
                <a:ext cx="10570464" cy="1522730"/>
              </a:xfrm>
              <a:prstGeom prst="rect">
                <a:avLst/>
              </a:prstGeom>
              <a:blipFill>
                <a:blip r:embed="rId3"/>
                <a:stretch>
                  <a:fillRect l="-1384" t="-400" r="-288" b="-9200"/>
                </a:stretch>
              </a:blipFill>
              <a:ln/>
            </p:spPr>
            <p:txBody>
              <a:bodyPr/>
              <a:lstStyle/>
              <a:p>
                <a:r>
                  <a:rPr lang="zh-CN" altLang="en-US">
                    <a:noFill/>
                  </a:rPr>
                  <a:t> </a:t>
                </a:r>
              </a:p>
            </p:txBody>
          </p:sp>
        </mc:Fallback>
      </mc:AlternateContent>
      <p:sp>
        <p:nvSpPr>
          <p:cNvPr id="3" name="QC_5_AN.14_1#4561433a7.bracket?vaa=1&amp;vcp=1&amp;vop=1&amp;pid=de6a2376a&amp;color=0,55,96&amp;vpa=2&amp;vtp=1"/>
          <p:cNvSpPr/>
          <p:nvPr/>
        </p:nvSpPr>
        <p:spPr>
          <a:xfrm>
            <a:off x="4208145" y="2249919"/>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4" name="QC_5_BD.12_2#4561433a7.choices?vaa=1&amp;vcp=1&amp;vop=1&amp;pid=de6a2376a&amp;color=0,55,96&amp;vtp=1&amp;bbb=1"/>
          <p:cNvSpPr/>
          <p:nvPr/>
        </p:nvSpPr>
        <p:spPr>
          <a:xfrm>
            <a:off x="502920" y="2574340"/>
            <a:ext cx="10570464" cy="341630"/>
          </a:xfrm>
          <a:prstGeom prst="rect">
            <a:avLst/>
          </a:prstGeom>
          <a:noFill/>
          <a:ln/>
        </p:spPr>
        <p:txBody>
          <a:bodyPr wrap="none" lIns="0" tIns="0" rIns="0" bIns="0" rtlCol="0" anchor="t"/>
          <a:lstStyle/>
          <a:p>
            <a:pPr latinLnBrk="1">
              <a:lnSpc>
                <a:spcPts val="30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4个</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5个</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6个</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7个</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5_AS.13_1#4561433a7?vaa=1&amp;vcp=1&amp;vop=1&amp;pid=de6a2376a&amp;color=0,55,96&amp;vtp=1&amp;bbb=1&amp;hb=1"/>
              <p:cNvSpPr/>
              <p:nvPr/>
            </p:nvSpPr>
            <p:spPr>
              <a:xfrm>
                <a:off x="502920" y="2917558"/>
                <a:ext cx="10570464" cy="313563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500−500</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500+500</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500</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=8−2=6</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(8)=4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×8+</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500=8</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500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400"/>
                  </a:lnSpc>
                </a:pP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500</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500≥6</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500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−6+12</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≤−2+12</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6≤</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𝐍</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可以取6，7，8，9，10，即该超市冰激凌的销售数量不少于6</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500的月份共有5个.故选B.</a:t>
                </a:r>
                <a:endParaRPr lang="en-US" altLang="zh-CN" dirty="0">
                  <a:solidFill>
                    <a:srgbClr val="003760"/>
                  </a:solidFill>
                </a:endParaRPr>
              </a:p>
            </p:txBody>
          </p:sp>
        </mc:Choice>
        <mc:Fallback xmlns="">
          <p:sp>
            <p:nvSpPr>
              <p:cNvPr id="5" name="QC_5_AS.13_1#4561433a7?vaa=1&amp;vcp=1&amp;vop=1&amp;pid=de6a2376a&amp;color=0,55,96&amp;vtp=1&amp;bbb=1&amp;hb=1"/>
              <p:cNvSpPr>
                <a:spLocks noRot="1" noChangeAspect="1" noMove="1" noResize="1" noEditPoints="1" noAdjustHandles="1" noChangeArrowheads="1" noChangeShapeType="1" noTextEdit="1"/>
              </p:cNvSpPr>
              <p:nvPr/>
            </p:nvSpPr>
            <p:spPr>
              <a:xfrm>
                <a:off x="502920" y="2917558"/>
                <a:ext cx="10570464" cy="3135630"/>
              </a:xfrm>
              <a:prstGeom prst="rect">
                <a:avLst/>
              </a:prstGeom>
              <a:blipFill>
                <a:blip r:embed="rId4"/>
                <a:stretch>
                  <a:fillRect l="-1384" r="-2768" b="-447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TotalTime>
  <Words>3763</Words>
  <Application>Microsoft Office PowerPoint</Application>
  <PresentationFormat>宽屏</PresentationFormat>
  <Paragraphs>315</Paragraphs>
  <Slides>35</Slides>
  <Notes>33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35</vt:i4>
      </vt:variant>
    </vt:vector>
  </HeadingPairs>
  <TitlesOfParts>
    <vt:vector size="44"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2025-09-29T09:44:22Z</dcterms:created>
  <dcterms:modified xsi:type="dcterms:W3CDTF">2025-09-29T10:03:53Z</dcterms:modified>
  <cp:category/>
  <cp:contentStatus/>
</cp:coreProperties>
</file>